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7.xml" ContentType="application/vnd.openxmlformats-officedocument.presentationml.notesSlide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tags/tag36.xml" ContentType="application/vnd.openxmlformats-officedocument.presentationml.tags+xml"/>
  <Override PartName="/ppt/notesSlides/notesSlide29.xml" ContentType="application/vnd.openxmlformats-officedocument.presentationml.notesSlide+xml"/>
  <Override PartName="/ppt/tags/tag37.xml" ContentType="application/vnd.openxmlformats-officedocument.presentationml.tags+xml"/>
  <Override PartName="/ppt/notesSlides/notesSlide30.xml" ContentType="application/vnd.openxmlformats-officedocument.presentationml.notesSlide+xml"/>
  <Override PartName="/ppt/tags/tag38.xml" ContentType="application/vnd.openxmlformats-officedocument.presentationml.tags+xml"/>
  <Override PartName="/ppt/notesSlides/notesSlide31.xml" ContentType="application/vnd.openxmlformats-officedocument.presentationml.notesSlide+xml"/>
  <Override PartName="/ppt/tags/tag39.xml" ContentType="application/vnd.openxmlformats-officedocument.presentationml.tags+xml"/>
  <Override PartName="/ppt/notesSlides/notesSlide32.xml" ContentType="application/vnd.openxmlformats-officedocument.presentationml.notesSlide+xml"/>
  <Override PartName="/ppt/tags/tag40.xml" ContentType="application/vnd.openxmlformats-officedocument.presentationml.tags+xml"/>
  <Override PartName="/ppt/notesSlides/notesSlide33.xml" ContentType="application/vnd.openxmlformats-officedocument.presentationml.notesSlide+xml"/>
  <Override PartName="/ppt/tags/tag41.xml" ContentType="application/vnd.openxmlformats-officedocument.presentationml.tags+xml"/>
  <Override PartName="/ppt/notesSlides/notesSlide34.xml" ContentType="application/vnd.openxmlformats-officedocument.presentationml.notesSlide+xml"/>
  <Override PartName="/ppt/tags/tag42.xml" ContentType="application/vnd.openxmlformats-officedocument.presentationml.tags+xml"/>
  <Override PartName="/ppt/notesSlides/notesSlide35.xml" ContentType="application/vnd.openxmlformats-officedocument.presentationml.notesSlide+xml"/>
  <Override PartName="/ppt/tags/tag43.xml" ContentType="application/vnd.openxmlformats-officedocument.presentationml.tags+xml"/>
  <Override PartName="/ppt/notesSlides/notesSlide36.xml" ContentType="application/vnd.openxmlformats-officedocument.presentationml.notesSlide+xml"/>
  <Override PartName="/ppt/tags/tag44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45.xml" ContentType="application/vnd.openxmlformats-officedocument.presentationml.tags+xml"/>
  <Override PartName="/ppt/notesSlides/notesSlide39.xml" ContentType="application/vnd.openxmlformats-officedocument.presentationml.notesSlide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65" r:id="rId3"/>
    <p:sldId id="319" r:id="rId4"/>
    <p:sldId id="318" r:id="rId5"/>
    <p:sldId id="329" r:id="rId6"/>
    <p:sldId id="332" r:id="rId7"/>
    <p:sldId id="334" r:id="rId8"/>
    <p:sldId id="333" r:id="rId9"/>
    <p:sldId id="328" r:id="rId10"/>
    <p:sldId id="331" r:id="rId11"/>
    <p:sldId id="330" r:id="rId12"/>
    <p:sldId id="266" r:id="rId13"/>
    <p:sldId id="261" r:id="rId14"/>
    <p:sldId id="264" r:id="rId15"/>
    <p:sldId id="281" r:id="rId16"/>
    <p:sldId id="335" r:id="rId17"/>
    <p:sldId id="268" r:id="rId18"/>
    <p:sldId id="273" r:id="rId19"/>
    <p:sldId id="309" r:id="rId20"/>
    <p:sldId id="336" r:id="rId21"/>
    <p:sldId id="307" r:id="rId22"/>
    <p:sldId id="263" r:id="rId23"/>
    <p:sldId id="314" r:id="rId24"/>
    <p:sldId id="306" r:id="rId25"/>
    <p:sldId id="304" r:id="rId26"/>
    <p:sldId id="293" r:id="rId27"/>
    <p:sldId id="262" r:id="rId28"/>
    <p:sldId id="269" r:id="rId29"/>
    <p:sldId id="270" r:id="rId30"/>
    <p:sldId id="320" r:id="rId31"/>
    <p:sldId id="321" r:id="rId32"/>
    <p:sldId id="322" r:id="rId33"/>
    <p:sldId id="323" r:id="rId34"/>
    <p:sldId id="295" r:id="rId35"/>
    <p:sldId id="310" r:id="rId36"/>
    <p:sldId id="297" r:id="rId37"/>
    <p:sldId id="298" r:id="rId38"/>
    <p:sldId id="300" r:id="rId39"/>
    <p:sldId id="302" r:id="rId40"/>
    <p:sldId id="324" r:id="rId41"/>
    <p:sldId id="325" r:id="rId42"/>
    <p:sldId id="326" r:id="rId43"/>
    <p:sldId id="274" r:id="rId44"/>
    <p:sldId id="316" r:id="rId45"/>
    <p:sldId id="275" r:id="rId46"/>
    <p:sldId id="276" r:id="rId47"/>
    <p:sldId id="291" r:id="rId48"/>
    <p:sldId id="282" r:id="rId49"/>
    <p:sldId id="284" r:id="rId50"/>
    <p:sldId id="286" r:id="rId51"/>
    <p:sldId id="287" r:id="rId52"/>
    <p:sldId id="311" r:id="rId53"/>
    <p:sldId id="277" r:id="rId54"/>
    <p:sldId id="278" r:id="rId55"/>
    <p:sldId id="279" r:id="rId56"/>
    <p:sldId id="280" r:id="rId57"/>
    <p:sldId id="317" r:id="rId58"/>
    <p:sldId id="327" r:id="rId59"/>
    <p:sldId id="292" r:id="rId60"/>
    <p:sldId id="305" r:id="rId61"/>
    <p:sldId id="294" r:id="rId62"/>
    <p:sldId id="313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/>
    <p:restoredTop sz="75661" autoAdjust="0"/>
  </p:normalViewPr>
  <p:slideViewPr>
    <p:cSldViewPr snapToGrid="0" snapToObjects="1">
      <p:cViewPr varScale="1">
        <p:scale>
          <a:sx n="115" d="100"/>
          <a:sy n="115" d="100"/>
        </p:scale>
        <p:origin x="-25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1F3AB-CD70-2042-8E8A-251A8618FDB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F5D61-1E54-4040-9148-A04A26BB1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8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 levels can be set from 1-6 with 6 being the most </a:t>
            </a:r>
            <a:r>
              <a:rPr lang="en-US" dirty="0" smtClean="0"/>
              <a:t>verbose</a:t>
            </a:r>
          </a:p>
          <a:p>
            <a:endParaRPr lang="en-US" dirty="0" smtClean="0"/>
          </a:p>
          <a:p>
            <a:r>
              <a:rPr lang="en-US" dirty="0" smtClean="0"/>
              <a:t>Time is used to prepend</a:t>
            </a:r>
            <a:r>
              <a:rPr lang="en-US" baseline="0" dirty="0" smtClean="0"/>
              <a:t> the date, time and PID to each line</a:t>
            </a:r>
          </a:p>
          <a:p>
            <a:endParaRPr lang="en-US" baseline="0" dirty="0" smtClean="0"/>
          </a:p>
          <a:p>
            <a:r>
              <a:rPr lang="fi-FI" baseline="0" dirty="0" smtClean="0"/>
              <a:t>2017/05/17 21:28:55 987567614 </a:t>
            </a:r>
            <a:r>
              <a:rPr lang="fi-FI" baseline="0" dirty="0" err="1" smtClean="0"/>
              <a:t>pid</a:t>
            </a:r>
            <a:r>
              <a:rPr lang="fi-FI" baseline="0" dirty="0" smtClean="0"/>
              <a:t> 6860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It is NOT recommended to change this setting as the dates and time will not be logged if this is set to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3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want</a:t>
            </a:r>
            <a:r>
              <a:rPr lang="en-US" baseline="0" dirty="0" smtClean="0"/>
              <a:t> to add this to the connector’s root profile so you can easily run commands:  export GCONN_CONFIG=/opt/perforce/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-connector/</a:t>
            </a:r>
            <a:r>
              <a:rPr lang="en-US" baseline="0" dirty="0" err="1" smtClean="0"/>
              <a:t>gconn.conf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user updates their own key, they do not</a:t>
            </a:r>
            <a:r>
              <a:rPr lang="en-US" baseline="0" dirty="0" smtClean="0"/>
              <a:t> specify their username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09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/docs/</a:t>
            </a:r>
            <a:r>
              <a:rPr lang="en-US" dirty="0" err="1" smtClean="0"/>
              <a:t>git</a:t>
            </a:r>
            <a:r>
              <a:rPr lang="en-US" dirty="0" smtClean="0"/>
              <a:t>-remote-helpers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9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pre-receive</a:t>
            </a:r>
            <a:r>
              <a:rPr lang="en-US" baseline="0" dirty="0" smtClean="0"/>
              <a:t> and post-receive hook provide additional verification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64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pre-receive</a:t>
            </a:r>
            <a:r>
              <a:rPr lang="en-US" baseline="0" dirty="0" smtClean="0"/>
              <a:t> and post-receive hook provide additional verification </a:t>
            </a:r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push is calling p4gc to push the repo to Helix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64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pre-receive</a:t>
            </a:r>
            <a:r>
              <a:rPr lang="en-US" baseline="0" dirty="0" smtClean="0"/>
              <a:t> and post-receive hook provide additional verification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64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a clone in which the</a:t>
            </a:r>
            <a:r>
              <a:rPr lang="en-US" baseline="0" dirty="0" smtClean="0"/>
              <a:t> repo is not already present on this connector server.</a:t>
            </a:r>
          </a:p>
          <a:p>
            <a:r>
              <a:rPr lang="en-US" baseline="0" dirty="0" smtClean="0"/>
              <a:t>In this instance, it has to retrieve the contents from the Helix server, create the repo on the connector and add the contents to the repo on the connector.</a:t>
            </a:r>
          </a:p>
          <a:p>
            <a:r>
              <a:rPr lang="en-US" baseline="0" dirty="0" smtClean="0"/>
              <a:t>Once this completes successfully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client is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0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a clone in which the</a:t>
            </a:r>
            <a:r>
              <a:rPr lang="en-US" baseline="0" dirty="0" smtClean="0"/>
              <a:t> repo is not already present on this connector server.</a:t>
            </a:r>
          </a:p>
          <a:p>
            <a:r>
              <a:rPr lang="en-US" baseline="0" dirty="0" smtClean="0"/>
              <a:t>In this instance, it has to retrieve the contents from the Helix server, create the repo on the connector and add the contents to the repo on the connector.</a:t>
            </a:r>
          </a:p>
          <a:p>
            <a:r>
              <a:rPr lang="en-US" baseline="0" dirty="0" smtClean="0"/>
              <a:t>Once this completes successfully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client is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9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Helix P4D a graph depot named repo is automatically 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4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a clone in which the</a:t>
            </a:r>
            <a:r>
              <a:rPr lang="en-US" baseline="0" dirty="0" smtClean="0"/>
              <a:t> repo is not already present on this connector server.</a:t>
            </a:r>
          </a:p>
          <a:p>
            <a:r>
              <a:rPr lang="en-US" baseline="0" dirty="0" smtClean="0"/>
              <a:t>In this instance, it has to retrieve the contents from the Helix server, create the repo on the connector and add the contents to the repo on the connector.</a:t>
            </a:r>
          </a:p>
          <a:p>
            <a:r>
              <a:rPr lang="en-US" baseline="0" dirty="0" smtClean="0"/>
              <a:t>Once this completes successfully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client is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78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a clone in which the</a:t>
            </a:r>
            <a:r>
              <a:rPr lang="en-US" baseline="0" dirty="0" smtClean="0"/>
              <a:t> repo is not already present on this connector server.</a:t>
            </a:r>
          </a:p>
          <a:p>
            <a:r>
              <a:rPr lang="en-US" baseline="0" dirty="0" smtClean="0"/>
              <a:t>In this instance, it has to retrieve the contents from the Helix server, create the repo on the connector and add the contents to the repo on the connector.</a:t>
            </a:r>
          </a:p>
          <a:p>
            <a:r>
              <a:rPr lang="en-US" baseline="0" dirty="0" smtClean="0"/>
              <a:t>Once this completes successfully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client is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05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Gconn</a:t>
            </a:r>
            <a:r>
              <a:rPr lang="en-US" dirty="0" smtClean="0"/>
              <a:t> will be</a:t>
            </a:r>
            <a:r>
              <a:rPr lang="en-US" baseline="0" dirty="0" smtClean="0"/>
              <a:t> given admin rights to the graph depot repo when the </a:t>
            </a:r>
            <a:r>
              <a:rPr lang="en-US" baseline="0" dirty="0" err="1" smtClean="0"/>
              <a:t>git-connector.sh</a:t>
            </a:r>
            <a:r>
              <a:rPr lang="en-US" baseline="0" dirty="0" smtClean="0"/>
              <a:t> is executed.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4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/docs/</a:t>
            </a:r>
            <a:r>
              <a:rPr lang="en-US" dirty="0" err="1" smtClean="0"/>
              <a:t>git</a:t>
            </a:r>
            <a:r>
              <a:rPr lang="en-US" dirty="0" smtClean="0"/>
              <a:t>-remote-helpers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9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pre-receive</a:t>
            </a:r>
            <a:r>
              <a:rPr lang="en-US" baseline="0" dirty="0" smtClean="0"/>
              <a:t> and post-receive hook provide additional verification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connector is up-to-date, then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will return what is on the connector. </a:t>
            </a:r>
          </a:p>
          <a:p>
            <a:r>
              <a:rPr lang="en-US" baseline="0" dirty="0" smtClean="0"/>
              <a:t>Otherwise,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6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pre-receive</a:t>
            </a:r>
            <a:r>
              <a:rPr lang="en-US" baseline="0" dirty="0" smtClean="0"/>
              <a:t> and post-receive hook provide additional verification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64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a clone in which the</a:t>
            </a:r>
            <a:r>
              <a:rPr lang="en-US" baseline="0" dirty="0" smtClean="0"/>
              <a:t> repo is not already present on this connector server.</a:t>
            </a:r>
          </a:p>
          <a:p>
            <a:r>
              <a:rPr lang="en-US" baseline="0" dirty="0" smtClean="0"/>
              <a:t>In this instance, it has to retrieve the contents from the Helix server, create the repo on the connector and add the contents to the repo on the connector.</a:t>
            </a:r>
          </a:p>
          <a:p>
            <a:r>
              <a:rPr lang="en-US" baseline="0" dirty="0" smtClean="0"/>
              <a:t>Once this completes successfully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client is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17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/docs/</a:t>
            </a:r>
            <a:r>
              <a:rPr lang="en-US" dirty="0" err="1" smtClean="0"/>
              <a:t>git</a:t>
            </a:r>
            <a:r>
              <a:rPr lang="en-US" dirty="0" smtClean="0"/>
              <a:t>-remote-helpers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docs.gitlab.com</a:t>
            </a:r>
            <a:r>
              <a:rPr lang="en-US" dirty="0" smtClean="0"/>
              <a:t>/</a:t>
            </a:r>
            <a:r>
              <a:rPr lang="en-US" dirty="0" err="1" smtClean="0"/>
              <a:t>ce</a:t>
            </a:r>
            <a:r>
              <a:rPr lang="en-US" dirty="0" smtClean="0"/>
              <a:t>/user/project/integrations/</a:t>
            </a:r>
            <a:r>
              <a:rPr lang="en-US" smtClean="0"/>
              <a:t>webhooks.html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0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</a:t>
            </a:r>
            <a:r>
              <a:rPr lang="en-US" baseline="0" dirty="0" smtClean="0"/>
              <a:t> a one-way mirrored repo adds the </a:t>
            </a:r>
            <a:r>
              <a:rPr lang="en-US" baseline="0" dirty="0" err="1" smtClean="0"/>
              <a:t>MirroredFrom</a:t>
            </a:r>
            <a:r>
              <a:rPr lang="en-US" baseline="0" dirty="0" smtClean="0"/>
              <a:t>: field with the value of the upstream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Helix P4D a graph depot named repo is automatically 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44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/docs/</a:t>
            </a:r>
            <a:r>
              <a:rPr lang="en-US" dirty="0" err="1" smtClean="0"/>
              <a:t>git</a:t>
            </a:r>
            <a:r>
              <a:rPr lang="en-US" dirty="0" smtClean="0"/>
              <a:t>-remote-helpers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docs.gitlab.com</a:t>
            </a:r>
            <a:r>
              <a:rPr lang="en-US" dirty="0" smtClean="0"/>
              <a:t>/</a:t>
            </a:r>
            <a:r>
              <a:rPr lang="en-US" dirty="0" err="1" smtClean="0"/>
              <a:t>ce</a:t>
            </a:r>
            <a:r>
              <a:rPr lang="en-US" dirty="0" smtClean="0"/>
              <a:t>/user/project/integrations/</a:t>
            </a:r>
            <a:r>
              <a:rPr lang="en-US" smtClean="0"/>
              <a:t>webhooks.html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13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/docs/</a:t>
            </a:r>
            <a:r>
              <a:rPr lang="en-US" dirty="0" err="1" smtClean="0"/>
              <a:t>git</a:t>
            </a:r>
            <a:r>
              <a:rPr lang="en-US" dirty="0" smtClean="0"/>
              <a:t>-remote-helpers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gconn</a:t>
            </a:r>
            <a:r>
              <a:rPr lang="en-US" baseline="0" dirty="0" smtClean="0"/>
              <a:t> commands will be discussed in more detail later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4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Helix P4D a graph depot named repo is automatically 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4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you have already upgraded</a:t>
            </a:r>
            <a:r>
              <a:rPr lang="en-US" baseline="0" dirty="0" smtClean="0"/>
              <a:t> your Helix server to 2017.1.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4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 levels can be set from 1-5 with 5 being the most verbose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30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configurations will be located in file </a:t>
            </a:r>
            <a:r>
              <a:rPr lang="en-US" dirty="0" err="1" smtClean="0"/>
              <a:t>gconn.conf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8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 and SSH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/book/en/v2/</a:t>
            </a:r>
            <a:r>
              <a:rPr lang="en-US" dirty="0" err="1" smtClean="0"/>
              <a:t>Git</a:t>
            </a:r>
            <a:r>
              <a:rPr lang="en-US" dirty="0" smtClean="0"/>
              <a:t>-on-the-Server-The-Protocols</a:t>
            </a: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can use four major protocols to transfer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F5D61-1E54-4040-9148-A04A26BB13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0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May 17,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May 17,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hyperlink" Target="http://pkg-ondemand.perforce.com/git-connector" TargetMode="External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bportal.perforce.com/article/1517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0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tags" Target="../tags/tag32.x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a43.salesforce.com/articles/KB/15280" TargetMode="External"/><Relationship Id="rId3" Type="http://schemas.openxmlformats.org/officeDocument/2006/relationships/hyperlink" Target="https://na43.salesforce.com/articles/KB/15167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1" Type="http://schemas.openxmlformats.org/officeDocument/2006/relationships/tags" Target="../tags/tag34.x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3.png"/><Relationship Id="rId5" Type="http://schemas.openxmlformats.org/officeDocument/2006/relationships/hyperlink" Target="http://gitlabee.das.perforce.com/vkanczes/test-mirror1.git" TargetMode="External"/><Relationship Id="rId6" Type="http://schemas.openxmlformats.org/officeDocument/2006/relationships/image" Target="../media/image70.png"/><Relationship Id="rId1" Type="http://schemas.openxmlformats.org/officeDocument/2006/relationships/tags" Target="../tags/tag35.x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a43.salesforce.com/articles/KB/15280" TargetMode="External"/><Relationship Id="rId3" Type="http://schemas.openxmlformats.org/officeDocument/2006/relationships/hyperlink" Target="https://na43.salesforce.com/articles/KB/15167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3.png"/><Relationship Id="rId1" Type="http://schemas.openxmlformats.org/officeDocument/2006/relationships/tags" Target="../tags/tag37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3.png"/><Relationship Id="rId5" Type="http://schemas.openxmlformats.org/officeDocument/2006/relationships/hyperlink" Target="http://gitlabee.das.perforce.com/vkanczes/test-mirror1.git" TargetMode="External"/><Relationship Id="rId6" Type="http://schemas.openxmlformats.org/officeDocument/2006/relationships/image" Target="../media/image79.png"/><Relationship Id="rId1" Type="http://schemas.openxmlformats.org/officeDocument/2006/relationships/tags" Target="../tags/tag39.x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80.png"/><Relationship Id="rId1" Type="http://schemas.openxmlformats.org/officeDocument/2006/relationships/tags" Target="../tags/tag40.x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81.png"/><Relationship Id="rId1" Type="http://schemas.openxmlformats.org/officeDocument/2006/relationships/tags" Target="../tags/tag41.x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tags" Target="../tags/tag42.x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tags" Target="../tags/tag43.x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1" Type="http://schemas.openxmlformats.org/officeDocument/2006/relationships/tags" Target="../tags/tag44.x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kbportal.perforce.com/article/15167" TargetMode="External"/><Relationship Id="rId4" Type="http://schemas.openxmlformats.org/officeDocument/2006/relationships/hyperlink" Target="http://kbportal.perforce.com/article/15174" TargetMode="External"/><Relationship Id="rId5" Type="http://schemas.openxmlformats.org/officeDocument/2006/relationships/hyperlink" Target="http://kbportal.perforce.com/article/15178" TargetMode="External"/><Relationship Id="rId6" Type="http://schemas.openxmlformats.org/officeDocument/2006/relationships/hyperlink" Target="http://kbportal.perforce.com/article/15280" TargetMode="External"/><Relationship Id="rId7" Type="http://schemas.openxmlformats.org/officeDocument/2006/relationships/hyperlink" Target="http://kbportal.perforce.com/article/15211" TargetMode="External"/><Relationship Id="rId8" Type="http://schemas.openxmlformats.org/officeDocument/2006/relationships/hyperlink" Target="http://kbportal.perforce.com/article/15284" TargetMode="External"/><Relationship Id="rId9" Type="http://schemas.openxmlformats.org/officeDocument/2006/relationships/hyperlink" Target="http://kbportal.perforce.com/article/15285" TargetMode="External"/><Relationship Id="rId10" Type="http://schemas.openxmlformats.org/officeDocument/2006/relationships/hyperlink" Target="https://confluence.perforce.com:8443/display/Support/Helix4Git+Support" TargetMode="External"/><Relationship Id="rId11" Type="http://schemas.openxmlformats.org/officeDocument/2006/relationships/hyperlink" Target="https://confluence.perforce.com:8443/display/Support/Git+User+Command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bportal.perforce.com/article/15177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hyperlink" Target="http://kbportal.perforce.com/article/15167" TargetMode="External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Helix4git connector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one-way mirroring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996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6000" advTm="4424">
        <p15:prstTrans prst="curtains"/>
      </p:transition>
    </mc:Choice>
    <mc:Fallback>
      <p:transition xmlns:p14="http://schemas.microsoft.com/office/powerpoint/2010/main" spd="slow" advTm="442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7" y="831390"/>
            <a:ext cx="2597228" cy="3440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dirty="0" smtClean="0"/>
              <a:t>Helix4Git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58" y="1283271"/>
            <a:ext cx="1678973" cy="26819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5167" y="2427648"/>
            <a:ext cx="1376692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sz="1600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2245" y="1949785"/>
            <a:ext cx="119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2017.1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6541623" y="3137458"/>
            <a:ext cx="253118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Arial"/>
                <a:cs typeface="Arial"/>
              </a:rPr>
              <a:t>Graph Depot //repo/</a:t>
            </a:r>
            <a:r>
              <a:rPr lang="is-IS" sz="1100" b="1" dirty="0" smtClean="0">
                <a:latin typeface="Arial"/>
                <a:cs typeface="Arial"/>
              </a:rPr>
              <a:t>…</a:t>
            </a:r>
            <a:endParaRPr lang="en-US" sz="1100" b="1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84677" y="900990"/>
            <a:ext cx="4347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Installation requires the following steps: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089477" y="2750814"/>
            <a:ext cx="4347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Create package repository file pointing to </a:t>
            </a:r>
            <a:r>
              <a:rPr lang="en-US" sz="1400" dirty="0">
                <a:hlinkClick r:id="rId6"/>
              </a:rPr>
              <a:t>http:/</a:t>
            </a:r>
            <a:r>
              <a:rPr lang="en-US" sz="1400" dirty="0" smtClean="0">
                <a:hlinkClick r:id="rId6"/>
              </a:rPr>
              <a:t>/package.perforce.com</a:t>
            </a:r>
            <a:r>
              <a:rPr lang="en-US" sz="1400" dirty="0">
                <a:hlinkClick r:id="rId6"/>
              </a:rPr>
              <a:t>/git-</a:t>
            </a:r>
            <a:r>
              <a:rPr lang="en-US" sz="1400" dirty="0" smtClean="0">
                <a:hlinkClick r:id="rId6"/>
              </a:rPr>
              <a:t>connector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010075" y="3406348"/>
            <a:ext cx="4347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Import the packaging key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2010075" y="3811378"/>
            <a:ext cx="4347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Install the </a:t>
            </a:r>
            <a:r>
              <a:rPr lang="en-US" sz="1400" dirty="0" smtClean="0"/>
              <a:t>Helix4Git </a:t>
            </a:r>
            <a:r>
              <a:rPr lang="en-US" sz="1400" dirty="0"/>
              <a:t>Connector package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3858" y="1795896"/>
            <a:ext cx="285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Upgrade Helix server to 2017.1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467652" y="1642009"/>
            <a:ext cx="266420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089477" y="2628348"/>
            <a:ext cx="20076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00828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3661">
        <p15:prstTrans prst="fallOver"/>
      </p:transition>
    </mc:Choice>
    <mc:Fallback>
      <p:transition xmlns:p14="http://schemas.microsoft.com/office/powerpoint/2010/main" spd="slow" advTm="2366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9" grpId="0"/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Configuring th</a:t>
            </a:r>
            <a:r>
              <a:rPr lang="en-US" sz="2000" dirty="0"/>
              <a:t>e</a:t>
            </a:r>
            <a:endParaRPr lang="en-US" sz="2000" dirty="0" smtClean="0"/>
          </a:p>
          <a:p>
            <a:pPr algn="ctr"/>
            <a:r>
              <a:rPr lang="en-US" sz="2000" dirty="0" smtClean="0"/>
              <a:t>Helix4Git</a:t>
            </a:r>
            <a:r>
              <a:rPr lang="en-US" sz="2000" dirty="0"/>
              <a:t> </a:t>
            </a:r>
            <a:r>
              <a:rPr lang="en-US" sz="2000" dirty="0" smtClean="0"/>
              <a:t>Connector</a:t>
            </a:r>
          </a:p>
          <a:p>
            <a:pPr algn="ctr"/>
            <a:r>
              <a:rPr lang="en-US" sz="2000" dirty="0"/>
              <a:t>u</a:t>
            </a:r>
            <a:r>
              <a:rPr lang="en-US" sz="2000" dirty="0" smtClean="0"/>
              <a:t>sing </a:t>
            </a:r>
          </a:p>
          <a:p>
            <a:pPr algn="ctr"/>
            <a:r>
              <a:rPr lang="en-US" sz="2000" dirty="0" smtClean="0"/>
              <a:t>configure-</a:t>
            </a:r>
            <a:r>
              <a:rPr lang="en-US" sz="2000" dirty="0" err="1" smtClean="0"/>
              <a:t>git</a:t>
            </a:r>
            <a:r>
              <a:rPr lang="en-US" sz="2000" dirty="0" smtClean="0"/>
              <a:t>-</a:t>
            </a:r>
            <a:r>
              <a:rPr lang="en-US" sz="2000" dirty="0" err="1" smtClean="0"/>
              <a:t>connector.sh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95233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7405">
        <p15:prstTrans prst="fallOver"/>
      </p:transition>
    </mc:Choice>
    <mc:Fallback>
      <p:transition xmlns:p14="http://schemas.microsoft.com/office/powerpoint/2010/main" spd="slow" advTm="740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31703" y="208895"/>
            <a:ext cx="35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Connector Configurations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9144000" cy="52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061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43268">
        <p15:prstTrans prst="fallOver"/>
      </p:transition>
    </mc:Choice>
    <mc:Fallback>
      <p:transition xmlns:p14="http://schemas.microsoft.com/office/powerpoint/2010/main" spd="slow" advTm="4326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7" y="831390"/>
            <a:ext cx="2597228" cy="3440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HELIX4GIT CONNECTOR</a:t>
            </a:r>
            <a:r>
              <a:rPr lang="en-US" sz="1800" dirty="0"/>
              <a:t> </a:t>
            </a:r>
            <a:r>
              <a:rPr lang="en-US" sz="1800" dirty="0" smtClean="0"/>
              <a:t>Configuration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configure-</a:t>
            </a:r>
            <a:r>
              <a:rPr lang="en-US" sz="1800" dirty="0" err="1" smtClean="0"/>
              <a:t>git</a:t>
            </a:r>
            <a:r>
              <a:rPr lang="en-US" sz="1800" dirty="0" smtClean="0"/>
              <a:t>-</a:t>
            </a:r>
            <a:r>
              <a:rPr lang="en-US" sz="1800" dirty="0" err="1" smtClean="0"/>
              <a:t>connector.sh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58" y="1283271"/>
            <a:ext cx="1678973" cy="26819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5167" y="2427648"/>
            <a:ext cx="1376692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sz="1600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08327" y="1504318"/>
            <a:ext cx="298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Configure Helix Server P4PORT - perforce:1666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64745" y="2688241"/>
            <a:ext cx="320614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64751" y="2806597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 the </a:t>
            </a:r>
            <a:r>
              <a:rPr lang="en-US" sz="1400" dirty="0" smtClean="0"/>
              <a:t>Helix </a:t>
            </a:r>
            <a:r>
              <a:rPr lang="en-US" sz="1400" dirty="0" err="1" smtClean="0"/>
              <a:t>gconn</a:t>
            </a:r>
            <a:r>
              <a:rPr lang="en-US" sz="1400" dirty="0"/>
              <a:t>-</a:t>
            </a:r>
            <a:r>
              <a:rPr lang="en-US" sz="1400" dirty="0" smtClean="0"/>
              <a:t>user 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564745" y="2052429"/>
            <a:ext cx="298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Located in /opt/perforce/</a:t>
            </a:r>
            <a:r>
              <a:rPr lang="en-US" sz="1200" dirty="0" err="1" smtClean="0"/>
              <a:t>git</a:t>
            </a:r>
            <a:r>
              <a:rPr lang="en-US" sz="1200" dirty="0" smtClean="0"/>
              <a:t>-connector/</a:t>
            </a:r>
            <a:r>
              <a:rPr lang="en-US" sz="1200" dirty="0" err="1" smtClean="0"/>
              <a:t>gconn.conf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6423305" y="3813641"/>
            <a:ext cx="253118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Arial"/>
                <a:cs typeface="Arial"/>
              </a:rPr>
              <a:t>Graph Depot //graphs/</a:t>
            </a:r>
            <a:r>
              <a:rPr lang="is-IS" sz="1100" b="1" dirty="0" smtClean="0">
                <a:latin typeface="Arial"/>
                <a:cs typeface="Arial"/>
              </a:rPr>
              <a:t>…</a:t>
            </a:r>
            <a:endParaRPr lang="en-US" sz="11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2245" y="1949785"/>
            <a:ext cx="119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2017.1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6541623" y="3137458"/>
            <a:ext cx="253118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Arial"/>
                <a:cs typeface="Arial"/>
              </a:rPr>
              <a:t>Graph Depot //repo/</a:t>
            </a:r>
            <a:r>
              <a:rPr lang="is-IS" sz="1100" b="1" dirty="0" smtClean="0">
                <a:latin typeface="Arial"/>
                <a:cs typeface="Arial"/>
              </a:rPr>
              <a:t>…</a:t>
            </a:r>
            <a:endParaRPr lang="en-US" sz="1100" b="1" dirty="0">
              <a:latin typeface="Arial"/>
              <a:cs typeface="Arial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564745" y="3660706"/>
            <a:ext cx="320614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564744" y="3699631"/>
            <a:ext cx="379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Provides option to </a:t>
            </a:r>
            <a:r>
              <a:rPr lang="en-US" sz="1400" dirty="0"/>
              <a:t>c</a:t>
            </a:r>
            <a:r>
              <a:rPr lang="en-US" sz="1400" dirty="0" smtClean="0"/>
              <a:t>reate another graph </a:t>
            </a:r>
            <a:r>
              <a:rPr lang="en-US" sz="1400" dirty="0"/>
              <a:t>d</a:t>
            </a:r>
            <a:r>
              <a:rPr lang="en-US" sz="1400" dirty="0" smtClean="0"/>
              <a:t>epot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64751" y="3114374"/>
            <a:ext cx="3792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p4 grant</a:t>
            </a:r>
            <a:r>
              <a:rPr lang="en-US" sz="1200" b="1" dirty="0"/>
              <a:t>-permission </a:t>
            </a:r>
            <a:r>
              <a:rPr lang="en-US" sz="1200" dirty="0"/>
              <a:t>-u </a:t>
            </a:r>
            <a:r>
              <a:rPr lang="en-US" sz="1200" dirty="0" err="1"/>
              <a:t>gconn</a:t>
            </a:r>
            <a:r>
              <a:rPr lang="en-US" sz="1200" dirty="0"/>
              <a:t>-user </a:t>
            </a:r>
            <a:r>
              <a:rPr lang="en-US" sz="1200" dirty="0" smtClean="0"/>
              <a:t>-d /</a:t>
            </a:r>
            <a:r>
              <a:rPr lang="en-US" sz="1200" dirty="0"/>
              <a:t>/</a:t>
            </a:r>
            <a:r>
              <a:rPr lang="en-US" sz="1200" dirty="0" smtClean="0"/>
              <a:t>repo -</a:t>
            </a:r>
            <a:r>
              <a:rPr lang="en-US" sz="1200" dirty="0"/>
              <a:t>p </a:t>
            </a:r>
            <a:r>
              <a:rPr lang="en-US" sz="1200" dirty="0" smtClean="0"/>
              <a:t>admin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621169" y="4309262"/>
            <a:ext cx="3736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</a:t>
            </a:r>
            <a:r>
              <a:rPr lang="en-US" sz="1200" b="1" dirty="0" smtClean="0"/>
              <a:t>4 grant</a:t>
            </a:r>
            <a:r>
              <a:rPr lang="en-US" sz="1200" b="1" dirty="0"/>
              <a:t>-permission </a:t>
            </a:r>
            <a:r>
              <a:rPr lang="en-US" sz="1200" dirty="0"/>
              <a:t>-d </a:t>
            </a:r>
            <a:r>
              <a:rPr lang="en-US" sz="1200" dirty="0" smtClean="0"/>
              <a:t>graphs -</a:t>
            </a:r>
            <a:r>
              <a:rPr lang="en-US" sz="1200" dirty="0"/>
              <a:t>u </a:t>
            </a:r>
            <a:r>
              <a:rPr lang="en-US" sz="1200" dirty="0" err="1"/>
              <a:t>gconn</a:t>
            </a:r>
            <a:r>
              <a:rPr lang="en-US" sz="1200" dirty="0"/>
              <a:t>-user -p </a:t>
            </a:r>
            <a:r>
              <a:rPr lang="en-US" sz="1200" dirty="0" smtClean="0"/>
              <a:t>admin</a:t>
            </a:r>
            <a:endParaRPr lang="en-US" sz="1200" dirty="0"/>
          </a:p>
        </p:txBody>
      </p:sp>
      <p:cxnSp>
        <p:nvCxnSpPr>
          <p:cNvPr id="12" name="Straight Arrow Connector 11"/>
          <p:cNvCxnSpPr>
            <a:stCxn id="17" idx="1"/>
          </p:cNvCxnSpPr>
          <p:nvPr/>
        </p:nvCxnSpPr>
        <p:spPr>
          <a:xfrm rot="10800000">
            <a:off x="1902431" y="2052428"/>
            <a:ext cx="662315" cy="23083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508327" y="1434653"/>
            <a:ext cx="320614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79286" y="3994922"/>
            <a:ext cx="314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p4 depot </a:t>
            </a:r>
            <a:r>
              <a:rPr lang="en-US" sz="1200" dirty="0"/>
              <a:t>-o -t graph </a:t>
            </a:r>
            <a:r>
              <a:rPr lang="en-US" sz="1200" dirty="0" smtClean="0"/>
              <a:t>graphs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105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50619">
        <p15:prstTrans prst="fallOver"/>
      </p:transition>
    </mc:Choice>
    <mc:Fallback>
      <p:transition xmlns:p14="http://schemas.microsoft.com/office/powerpoint/2010/main" spd="slow" advTm="5061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  <p:bldP spid="17" grpId="0"/>
      <p:bldP spid="6" grpId="1"/>
      <p:bldP spid="30" grpId="0"/>
      <p:bldP spid="33" grpId="0"/>
      <p:bldP spid="35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05" y="0"/>
            <a:ext cx="3310899" cy="50118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92664" y="2408444"/>
            <a:ext cx="1376692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sz="1600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91490" y="1492265"/>
            <a:ext cx="4218315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490" y="1518700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Configure HTTPS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1490" y="1951457"/>
            <a:ext cx="379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Calls </a:t>
            </a:r>
            <a:r>
              <a:rPr lang="en-US" sz="1400" b="1" dirty="0" smtClean="0"/>
              <a:t>configure-https-</a:t>
            </a:r>
            <a:r>
              <a:rPr lang="en-US" sz="1400" b="1" dirty="0" err="1" smtClean="0"/>
              <a:t>auth.sh</a:t>
            </a:r>
            <a:r>
              <a:rPr lang="en-US" sz="1400" b="1" dirty="0" smtClean="0"/>
              <a:t> </a:t>
            </a:r>
            <a:r>
              <a:rPr lang="en-US" sz="1400" dirty="0" smtClean="0"/>
              <a:t>to install and configure Apache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91490" y="3437382"/>
            <a:ext cx="3149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Sets up the </a:t>
            </a:r>
            <a:r>
              <a:rPr lang="en-US" sz="1400" dirty="0" err="1" smtClean="0"/>
              <a:t>gconn</a:t>
            </a:r>
            <a:r>
              <a:rPr lang="en-US" sz="1400" dirty="0" smtClean="0"/>
              <a:t> </a:t>
            </a:r>
            <a:r>
              <a:rPr lang="en-US" sz="1400" dirty="0" err="1" smtClean="0"/>
              <a:t>cronjob</a:t>
            </a:r>
            <a:r>
              <a:rPr lang="en-US" sz="1400" dirty="0" smtClean="0"/>
              <a:t> in 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cron.d</a:t>
            </a:r>
            <a:r>
              <a:rPr lang="en-US" sz="1400" dirty="0" smtClean="0"/>
              <a:t>/</a:t>
            </a:r>
            <a:r>
              <a:rPr lang="en-US" sz="1400" dirty="0" err="1" smtClean="0"/>
              <a:t>gconn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19795" y="3960662"/>
            <a:ext cx="409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The </a:t>
            </a:r>
            <a:r>
              <a:rPr lang="en-US" sz="1400" dirty="0" err="1" smtClean="0"/>
              <a:t>cron</a:t>
            </a:r>
            <a:r>
              <a:rPr lang="en-US" sz="1400" dirty="0" smtClean="0"/>
              <a:t> contains </a:t>
            </a:r>
            <a:r>
              <a:rPr lang="en-US" sz="1400" b="1" dirty="0" smtClean="0"/>
              <a:t>sync-</a:t>
            </a:r>
            <a:r>
              <a:rPr lang="en-US" sz="1400" b="1" dirty="0" err="1" smtClean="0"/>
              <a:t>ssh</a:t>
            </a:r>
            <a:r>
              <a:rPr lang="en-US" sz="1400" b="1" dirty="0" smtClean="0"/>
              <a:t>-keys </a:t>
            </a:r>
            <a:r>
              <a:rPr lang="en-US" sz="1400" dirty="0" smtClean="0"/>
              <a:t>to sync the </a:t>
            </a:r>
            <a:r>
              <a:rPr lang="en-US" sz="1400" dirty="0" err="1" smtClean="0"/>
              <a:t>pubkeys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91490" y="2757219"/>
            <a:ext cx="42183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1490" y="2791051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Configure SSH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1490" y="3129605"/>
            <a:ext cx="3149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Creates the </a:t>
            </a:r>
            <a:r>
              <a:rPr lang="en-US" sz="1400" dirty="0" err="1" smtClean="0"/>
              <a:t>git</a:t>
            </a:r>
            <a:r>
              <a:rPr lang="en-US" sz="1400" dirty="0" smtClean="0"/>
              <a:t> user:  /home/</a:t>
            </a:r>
            <a:r>
              <a:rPr lang="en-US" sz="1400" dirty="0" err="1" smtClean="0"/>
              <a:t>git</a:t>
            </a:r>
            <a:endParaRPr lang="en-US" sz="140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91440"/>
            <a:ext cx="7520940" cy="548640"/>
          </a:xfrm>
        </p:spPr>
        <p:txBody>
          <a:bodyPr/>
          <a:lstStyle/>
          <a:p>
            <a:r>
              <a:rPr lang="en-US" sz="1800" dirty="0" smtClean="0"/>
              <a:t>HELIX4GIT CONNECTOR</a:t>
            </a:r>
            <a:r>
              <a:rPr lang="en-US" sz="1800" dirty="0"/>
              <a:t> </a:t>
            </a:r>
            <a:r>
              <a:rPr lang="en-US" sz="1800" dirty="0" smtClean="0"/>
              <a:t>Configuration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56" y="4488578"/>
            <a:ext cx="4599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/>
              <a:t>F</a:t>
            </a:r>
            <a:r>
              <a:rPr lang="en-US" sz="1400" dirty="0" smtClean="0"/>
              <a:t>rom </a:t>
            </a:r>
            <a:r>
              <a:rPr lang="en-US" sz="1400" dirty="0"/>
              <a:t>Helix </a:t>
            </a:r>
            <a:endParaRPr lang="en-US" sz="1400" dirty="0" smtClean="0"/>
          </a:p>
          <a:p>
            <a:pPr marL="171450" indent="-171450">
              <a:buFont typeface="Arial"/>
              <a:buChar char="•"/>
            </a:pPr>
            <a:r>
              <a:rPr lang="en-US" sz="1400" dirty="0"/>
              <a:t>I</a:t>
            </a:r>
            <a:r>
              <a:rPr lang="en-US" sz="1400" dirty="0" smtClean="0"/>
              <a:t>nto </a:t>
            </a:r>
            <a:r>
              <a:rPr lang="en-US" sz="1400" dirty="0"/>
              <a:t>the Connector’s /home/</a:t>
            </a:r>
            <a:r>
              <a:rPr lang="en-US" sz="1400" dirty="0" err="1"/>
              <a:t>git</a:t>
            </a:r>
            <a:r>
              <a:rPr lang="en-US" sz="1400" dirty="0"/>
              <a:t>/.</a:t>
            </a:r>
            <a:r>
              <a:rPr lang="en-US" sz="1400" dirty="0" err="1"/>
              <a:t>ssh</a:t>
            </a:r>
            <a:r>
              <a:rPr lang="en-US" sz="1400" dirty="0"/>
              <a:t>/</a:t>
            </a:r>
            <a:r>
              <a:rPr lang="en-US" sz="1400" dirty="0" err="1"/>
              <a:t>authorized_keys</a:t>
            </a:r>
            <a:endParaRPr lang="en-US" sz="1400" dirty="0"/>
          </a:p>
          <a:p>
            <a:pPr marL="171450" indent="-171450">
              <a:buFont typeface="Arial"/>
              <a:buChar char="•"/>
            </a:pP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51732"/>
            <a:ext cx="466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Connector supports two transfer protocols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1478" y="921064"/>
            <a:ext cx="81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11356" y="921064"/>
            <a:ext cx="81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SSH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62623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50896">
        <p15:prstTrans prst="fallOver"/>
      </p:transition>
    </mc:Choice>
    <mc:Fallback>
      <p:transition xmlns:p14="http://schemas.microsoft.com/office/powerpoint/2010/main" spd="slow" advTm="5089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2" grpId="0"/>
      <p:bldP spid="23" grpId="0"/>
      <p:bldP spid="26" grpId="0"/>
      <p:bldP spid="27" grpId="0"/>
      <p:bldP spid="14" grpId="0"/>
      <p:bldP spid="2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31703" y="208895"/>
            <a:ext cx="35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Connector Configurations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27" y="578228"/>
            <a:ext cx="7672268" cy="419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26" y="578228"/>
            <a:ext cx="7426561" cy="41218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61" y="578228"/>
            <a:ext cx="7492926" cy="41283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26" y="578228"/>
            <a:ext cx="7536937" cy="41283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61" y="578228"/>
            <a:ext cx="7738633" cy="4295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679" y="578228"/>
            <a:ext cx="7915606" cy="42959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60" y="578228"/>
            <a:ext cx="7832325" cy="42959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679" y="578227"/>
            <a:ext cx="7915606" cy="429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679" y="578227"/>
            <a:ext cx="7915606" cy="42470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62" y="578227"/>
            <a:ext cx="7936423" cy="4368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13412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14100">
        <p15:prstTrans prst="fallOver"/>
      </p:transition>
    </mc:Choice>
    <mc:Fallback>
      <p:transition xmlns:p14="http://schemas.microsoft.com/office/powerpoint/2010/main" spd="slow" advTm="2141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31703" y="208895"/>
            <a:ext cx="300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</a:t>
            </a:r>
            <a:r>
              <a:rPr lang="en-US" dirty="0" smtClean="0"/>
              <a:t>SSH</a:t>
            </a:r>
            <a:r>
              <a:rPr lang="en-US" dirty="0" smtClean="0"/>
              <a:t> </a:t>
            </a:r>
            <a:r>
              <a:rPr lang="en-US" dirty="0" smtClean="0"/>
              <a:t>Configurations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38" y="578227"/>
            <a:ext cx="6575045" cy="4270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38" y="600431"/>
            <a:ext cx="6575045" cy="4333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38" y="578225"/>
            <a:ext cx="6575045" cy="43332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437" y="578227"/>
            <a:ext cx="6575045" cy="43332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33108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102776">
        <p15:prstTrans prst="fallOver"/>
      </p:transition>
    </mc:Choice>
    <mc:Fallback>
      <p:transition xmlns:p14="http://schemas.microsoft.com/office/powerpoint/2010/main" spd="slow" advTm="10277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31703" y="208895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</a:t>
            </a:r>
            <a:r>
              <a:rPr lang="en-US" dirty="0" smtClean="0"/>
              <a:t>Helix Configurations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52" y="578227"/>
            <a:ext cx="7182303" cy="44836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780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102776">
        <p15:prstTrans prst="fallOver"/>
      </p:transition>
    </mc:Choice>
    <mc:Fallback>
      <p:transition xmlns:p14="http://schemas.microsoft.com/office/powerpoint/2010/main" spd="slow" advTm="10277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93" y="564886"/>
            <a:ext cx="7520940" cy="1266031"/>
          </a:xfrm>
        </p:spPr>
        <p:txBody>
          <a:bodyPr>
            <a:normAutofit fontScale="85000" lnSpcReduction="20000"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Helix4Git Connector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Configuration is Complete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8293" y="1830917"/>
            <a:ext cx="7520940" cy="2387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Connector Commands</a:t>
            </a:r>
          </a:p>
        </p:txBody>
      </p:sp>
    </p:spTree>
    <p:extLst>
      <p:ext uri="{BB962C8B-B14F-4D97-AF65-F5344CB8AC3E}">
        <p14:creationId xmlns:p14="http://schemas.microsoft.com/office/powerpoint/2010/main" val="3685161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8360">
        <p15:prstTrans prst="fallOver"/>
      </p:transition>
    </mc:Choice>
    <mc:Fallback>
      <p:transition xmlns:p14="http://schemas.microsoft.com/office/powerpoint/2010/main" spd="slow" advTm="836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448" y="1105791"/>
            <a:ext cx="2724789" cy="38845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8706" y="2761749"/>
            <a:ext cx="155353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r>
              <a:rPr lang="en-US" sz="24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sz="2400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6655" y="1635100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</a:t>
            </a:r>
            <a:r>
              <a:rPr lang="en-US" sz="1600" dirty="0" err="1" smtClean="0"/>
              <a:t>conn</a:t>
            </a:r>
            <a:r>
              <a:rPr lang="en-US" sz="1600" dirty="0" smtClean="0"/>
              <a:t> --help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6655" y="1998864"/>
            <a:ext cx="3791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Displays the commands and their uses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1821" y="2329902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</a:t>
            </a:r>
            <a:r>
              <a:rPr lang="en-US" sz="1600" dirty="0" err="1" smtClean="0"/>
              <a:t>conn</a:t>
            </a:r>
            <a:r>
              <a:rPr lang="en-US" sz="1600" dirty="0" smtClean="0"/>
              <a:t> –V | --version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6655" y="2681968"/>
            <a:ext cx="3149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Displays the Connector version</a:t>
            </a:r>
            <a:endParaRPr lang="en-US" sz="140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48416" y="91440"/>
            <a:ext cx="7520940" cy="548640"/>
          </a:xfrm>
        </p:spPr>
        <p:txBody>
          <a:bodyPr/>
          <a:lstStyle/>
          <a:p>
            <a:r>
              <a:rPr lang="en-US" sz="1800" dirty="0" smtClean="0"/>
              <a:t>CONNECTOR COMMANDS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39054" y="2989745"/>
            <a:ext cx="485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Rev. GCONN/LINUX26X86_64/2017.1</a:t>
            </a:r>
            <a:r>
              <a:rPr lang="en-US" sz="1400" dirty="0" smtClean="0"/>
              <a:t>. /</a:t>
            </a:r>
            <a:r>
              <a:rPr lang="en-US" sz="1400" dirty="0"/>
              <a:t>1509248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6655" y="3291665"/>
            <a:ext cx="50120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</a:t>
            </a:r>
            <a:r>
              <a:rPr lang="en-US" sz="1600" dirty="0" err="1" smtClean="0"/>
              <a:t>conn</a:t>
            </a:r>
            <a:r>
              <a:rPr lang="en-US" sz="1600" dirty="0" smtClean="0"/>
              <a:t> </a:t>
            </a:r>
            <a:r>
              <a:rPr lang="en-US" sz="1600" b="1" dirty="0" smtClean="0"/>
              <a:t>–</a:t>
            </a:r>
            <a:r>
              <a:rPr lang="en-US" sz="1600" b="1" dirty="0" err="1" smtClean="0"/>
              <a:t>mirrorhooks</a:t>
            </a:r>
            <a:r>
              <a:rPr lang="en-US" sz="1600" dirty="0" smtClean="0"/>
              <a:t> add | remove | list</a:t>
            </a:r>
            <a:endParaRPr lang="en-US" sz="1600" dirty="0"/>
          </a:p>
          <a:p>
            <a:endParaRPr lang="en-US" sz="16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1489" y="3643731"/>
            <a:ext cx="370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Configuration and listing of hooks required for one-way mirroring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81821" y="4166951"/>
            <a:ext cx="2083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</a:t>
            </a:r>
            <a:r>
              <a:rPr lang="en-US" sz="1600" dirty="0" err="1" smtClean="0"/>
              <a:t>conn</a:t>
            </a:r>
            <a:r>
              <a:rPr lang="en-US" sz="1600" dirty="0" smtClean="0"/>
              <a:t> </a:t>
            </a:r>
            <a:r>
              <a:rPr lang="en-US" sz="1600" b="1" dirty="0" smtClean="0"/>
              <a:t>sync-</a:t>
            </a:r>
            <a:r>
              <a:rPr lang="en-US" sz="1600" b="1" dirty="0" err="1" smtClean="0"/>
              <a:t>ssh</a:t>
            </a:r>
            <a:r>
              <a:rPr lang="en-US" sz="1600" b="1" dirty="0" smtClean="0"/>
              <a:t>-keys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91489" y="4601287"/>
            <a:ext cx="3706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Syncs the keys from Helix to the Connector</a:t>
            </a:r>
            <a:endParaRPr lang="en-US" sz="1400" dirty="0"/>
          </a:p>
        </p:txBody>
      </p:sp>
      <p:sp>
        <p:nvSpPr>
          <p:cNvPr id="2" name="Rectangular Callout 1"/>
          <p:cNvSpPr/>
          <p:nvPr/>
        </p:nvSpPr>
        <p:spPr>
          <a:xfrm>
            <a:off x="972091" y="691598"/>
            <a:ext cx="5873589" cy="684057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Set environment variable:  </a:t>
            </a:r>
          </a:p>
          <a:p>
            <a:r>
              <a:rPr lang="en-US" sz="1600" dirty="0"/>
              <a:t>export GCONN_CONFIG=/opt/perforce/</a:t>
            </a:r>
            <a:r>
              <a:rPr lang="en-US" sz="1600" dirty="0" err="1"/>
              <a:t>git</a:t>
            </a:r>
            <a:r>
              <a:rPr lang="en-US" sz="1600" dirty="0"/>
              <a:t>-connector/</a:t>
            </a:r>
            <a:r>
              <a:rPr lang="en-US" sz="1600" dirty="0" err="1"/>
              <a:t>gconn.conf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4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79121">
        <p15:prstTrans prst="fallOver"/>
      </p:transition>
    </mc:Choice>
    <mc:Fallback>
      <p:transition xmlns:p14="http://schemas.microsoft.com/office/powerpoint/2010/main" spd="slow" advTm="7912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6" grpId="0"/>
      <p:bldP spid="27" grpId="0"/>
      <p:bldP spid="18" grpId="0"/>
      <p:bldP spid="19" grpId="0"/>
      <p:bldP spid="24" grpId="0"/>
      <p:bldP spid="28" grpId="0"/>
      <p:bldP spid="29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445" y="473336"/>
            <a:ext cx="7520940" cy="450745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 smtClean="0"/>
              <a:t>Topics</a:t>
            </a:r>
          </a:p>
          <a:p>
            <a:pPr algn="ctr"/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Helix4Git Summary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Helix4Git Connector Components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Helix4Git Installation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Configuring the Helix4Git Connector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Connector Commands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SSH Key Configuration</a:t>
            </a:r>
          </a:p>
          <a:p>
            <a:pPr>
              <a:buFont typeface="Arial" charset="0"/>
              <a:buChar char="•"/>
            </a:pPr>
            <a:r>
              <a:rPr lang="en-US" sz="2000" dirty="0" err="1" smtClean="0"/>
              <a:t>Git</a:t>
            </a:r>
            <a:r>
              <a:rPr lang="en-US" sz="2000" dirty="0" smtClean="0"/>
              <a:t> Push &amp; Clone of Repos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HTTPS Configuration for the Helix4Git One-Way </a:t>
            </a:r>
            <a:r>
              <a:rPr lang="en-US" sz="2000" dirty="0"/>
              <a:t>Mirroring 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SSH Configuration </a:t>
            </a:r>
            <a:r>
              <a:rPr lang="en-US" sz="2000" dirty="0"/>
              <a:t>the Helix4Git One-Way </a:t>
            </a:r>
            <a:r>
              <a:rPr lang="en-US" sz="2000" dirty="0" smtClean="0"/>
              <a:t>Mirroring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Special Connector Commands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Helix4Git Environments</a:t>
            </a:r>
            <a:endParaRPr lang="en-US" sz="2000" dirty="0"/>
          </a:p>
          <a:p>
            <a:pPr>
              <a:buFont typeface="Arial" charset="0"/>
              <a:buChar char="•"/>
            </a:pPr>
            <a:endParaRPr lang="en-US" sz="2000" dirty="0"/>
          </a:p>
          <a:p>
            <a:pPr>
              <a:buFont typeface="Arial" charset="0"/>
              <a:buChar char="•"/>
            </a:pPr>
            <a:endParaRPr lang="en-US" sz="2000" dirty="0" smtClean="0"/>
          </a:p>
          <a:p>
            <a:pPr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3713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6136">
        <p15:prstTrans prst="fallOver"/>
      </p:transition>
    </mc:Choice>
    <mc:Fallback>
      <p:transition xmlns:p14="http://schemas.microsoft.com/office/powerpoint/2010/main" spd="slow" advTm="3613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31703" y="208895"/>
            <a:ext cx="328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</a:t>
            </a:r>
            <a:r>
              <a:rPr lang="en-US" dirty="0" smtClean="0"/>
              <a:t>Connector Commands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3" y="578227"/>
            <a:ext cx="6592956" cy="4465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64" y="1501913"/>
            <a:ext cx="6650205" cy="22740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45450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102776">
        <p15:prstTrans prst="fallOver"/>
      </p:transition>
    </mc:Choice>
    <mc:Fallback>
      <p:transition xmlns:p14="http://schemas.microsoft.com/office/powerpoint/2010/main" spd="slow" advTm="10277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8293" y="1830917"/>
            <a:ext cx="7520940" cy="213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SSH KEY Configuration</a:t>
            </a:r>
          </a:p>
          <a:p>
            <a:pPr algn="ctr"/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kbportal.perforce.com</a:t>
            </a:r>
            <a:r>
              <a:rPr lang="en-US" dirty="0">
                <a:hlinkClick r:id="rId2"/>
              </a:rPr>
              <a:t>/article/15174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6395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9183">
        <p15:prstTrans prst="fallOver"/>
      </p:transition>
    </mc:Choice>
    <mc:Fallback>
      <p:transition xmlns:p14="http://schemas.microsoft.com/office/powerpoint/2010/main" spd="slow" advTm="3918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27"/>
            <a:ext cx="3064372" cy="548640"/>
          </a:xfrm>
        </p:spPr>
        <p:txBody>
          <a:bodyPr/>
          <a:lstStyle/>
          <a:p>
            <a:r>
              <a:rPr lang="en-US" sz="2000" dirty="0" smtClean="0"/>
              <a:t>Helix4Git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sz="1800" dirty="0" smtClean="0"/>
              <a:t>SYNC SSH KEY</a:t>
            </a:r>
            <a:endParaRPr lang="en-US" sz="1800" dirty="0"/>
          </a:p>
        </p:txBody>
      </p:sp>
      <p:pic>
        <p:nvPicPr>
          <p:cNvPr id="8" name="Picture 7" descr="skd188256sd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14" y="5265620"/>
            <a:ext cx="1418552" cy="1215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58" y="1283270"/>
            <a:ext cx="2349990" cy="375388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557230" y="1841496"/>
            <a:ext cx="3289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Admin uploads the user’s </a:t>
            </a:r>
            <a:r>
              <a:rPr lang="en-US" sz="1400" dirty="0" smtClean="0"/>
              <a:t>SSH public key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675794" y="4161881"/>
            <a:ext cx="30491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73447" y="3679817"/>
            <a:ext cx="3289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 err="1" smtClean="0"/>
              <a:t>cron</a:t>
            </a:r>
            <a:r>
              <a:rPr lang="en-US" sz="1600" dirty="0" smtClean="0"/>
              <a:t> </a:t>
            </a:r>
            <a:r>
              <a:rPr lang="en-US" sz="1600" dirty="0"/>
              <a:t>executes </a:t>
            </a:r>
            <a:r>
              <a:rPr lang="en-US" sz="1600" b="1" dirty="0"/>
              <a:t>sync-</a:t>
            </a:r>
            <a:r>
              <a:rPr lang="en-US" sz="1600" b="1" dirty="0" err="1"/>
              <a:t>ssh</a:t>
            </a:r>
            <a:r>
              <a:rPr lang="en-US" sz="1600" b="1" dirty="0"/>
              <a:t>-keys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3447" y="1196902"/>
            <a:ext cx="359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User can generate their SSH keys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597311" y="2380489"/>
            <a:ext cx="320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/>
              <a:t>p</a:t>
            </a:r>
            <a:r>
              <a:rPr lang="en-US" sz="1400" b="1" dirty="0" smtClean="0"/>
              <a:t>4 </a:t>
            </a:r>
            <a:r>
              <a:rPr lang="en-US" sz="1400" b="1" dirty="0" err="1" smtClean="0"/>
              <a:t>pubkey</a:t>
            </a:r>
            <a:r>
              <a:rPr lang="en-US" sz="1400" b="1" dirty="0" smtClean="0"/>
              <a:t> </a:t>
            </a:r>
            <a:r>
              <a:rPr lang="en-US" sz="1400" dirty="0" smtClean="0"/>
              <a:t>–u </a:t>
            </a:r>
            <a:r>
              <a:rPr lang="en-US" sz="1400" dirty="0" err="1" smtClean="0"/>
              <a:t>vkanczes</a:t>
            </a:r>
            <a:r>
              <a:rPr lang="en-US" sz="1400" dirty="0" smtClean="0"/>
              <a:t> –s work –</a:t>
            </a:r>
            <a:r>
              <a:rPr lang="en-US" sz="1400" dirty="0" err="1" smtClean="0"/>
              <a:t>i</a:t>
            </a:r>
            <a:r>
              <a:rPr lang="en-US" sz="1400" dirty="0" smtClean="0"/>
              <a:t>  &lt; </a:t>
            </a:r>
            <a:r>
              <a:rPr lang="en-US" sz="1400" dirty="0" err="1" smtClean="0"/>
              <a:t>id_rsa.pub</a:t>
            </a:r>
            <a:endParaRPr lang="en-US" sz="1400" dirty="0"/>
          </a:p>
        </p:txBody>
      </p:sp>
      <p:grpSp>
        <p:nvGrpSpPr>
          <p:cNvPr id="4" name="Group 3"/>
          <p:cNvGrpSpPr/>
          <p:nvPr/>
        </p:nvGrpSpPr>
        <p:grpSpPr>
          <a:xfrm>
            <a:off x="5779591" y="831390"/>
            <a:ext cx="3174894" cy="4205761"/>
            <a:chOff x="5779591" y="831390"/>
            <a:chExt cx="3174894" cy="42057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9591" y="831390"/>
              <a:ext cx="3174894" cy="420576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782368" y="2289149"/>
              <a:ext cx="1191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2017.1</a:t>
              </a:r>
              <a:endParaRPr 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6229566" y="3707041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Depot //repo/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44482" y="2903710"/>
            <a:ext cx="13766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26" name="Elbow Connector 25"/>
          <p:cNvCxnSpPr>
            <a:stCxn id="8" idx="3"/>
            <a:endCxn id="10" idx="2"/>
          </p:cNvCxnSpPr>
          <p:nvPr/>
        </p:nvCxnSpPr>
        <p:spPr>
          <a:xfrm flipV="1">
            <a:off x="5863166" y="5037151"/>
            <a:ext cx="1503872" cy="836336"/>
          </a:xfrm>
          <a:prstGeom prst="bentConnector2">
            <a:avLst/>
          </a:prstGeom>
          <a:ln w="38100" cap="flat" cmpd="sng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flipH="1">
            <a:off x="6101448" y="4415251"/>
            <a:ext cx="25311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Arial"/>
                <a:cs typeface="Arial"/>
              </a:rPr>
              <a:t>d</a:t>
            </a:r>
            <a:r>
              <a:rPr lang="en-US" sz="1200" b="1" dirty="0" err="1" smtClean="0">
                <a:latin typeface="Arial"/>
                <a:cs typeface="Arial"/>
              </a:rPr>
              <a:t>b.pubkey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38868" y="1512607"/>
            <a:ext cx="1414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ssh-keygen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606158" y="4161881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SSH public keys are added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675794" y="3670804"/>
            <a:ext cx="30919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27674" y="4451390"/>
            <a:ext cx="320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/home/</a:t>
            </a:r>
            <a:r>
              <a:rPr lang="en-US" sz="1400" dirty="0" err="1" smtClean="0"/>
              <a:t>git</a:t>
            </a:r>
            <a:r>
              <a:rPr lang="en-US" sz="1400" dirty="0" smtClean="0"/>
              <a:t>/.</a:t>
            </a:r>
            <a:r>
              <a:rPr lang="en-US" sz="1400" dirty="0" err="1" smtClean="0"/>
              <a:t>ssh</a:t>
            </a:r>
            <a:r>
              <a:rPr lang="en-US" sz="1400" dirty="0" smtClean="0"/>
              <a:t>/</a:t>
            </a:r>
            <a:r>
              <a:rPr lang="en-US" sz="1400" dirty="0" err="1" smtClean="0"/>
              <a:t>authorized_keys</a:t>
            </a:r>
            <a:endParaRPr lang="en-US" sz="14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011" y="5156084"/>
            <a:ext cx="582310" cy="57280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68" y="4313651"/>
            <a:ext cx="582310" cy="5728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7018" y="3647374"/>
            <a:ext cx="582310" cy="5728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04163" y="3259698"/>
            <a:ext cx="320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/>
              <a:t>p</a:t>
            </a:r>
            <a:r>
              <a:rPr lang="en-US" sz="1400" b="1" dirty="0" smtClean="0"/>
              <a:t>4 </a:t>
            </a:r>
            <a:r>
              <a:rPr lang="en-US" sz="1400" b="1" dirty="0" err="1" smtClean="0"/>
              <a:t>pubkey</a:t>
            </a:r>
            <a:r>
              <a:rPr lang="en-US" sz="1400" dirty="0" smtClean="0"/>
              <a:t>–s work –</a:t>
            </a:r>
            <a:r>
              <a:rPr lang="en-US" sz="1400" dirty="0" err="1" smtClean="0"/>
              <a:t>i</a:t>
            </a:r>
            <a:r>
              <a:rPr lang="en-US" sz="1400" dirty="0" smtClean="0"/>
              <a:t>  &lt; </a:t>
            </a:r>
            <a:r>
              <a:rPr lang="en-US" sz="1400" dirty="0" err="1" smtClean="0"/>
              <a:t>id_rsa.pub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513737" y="2808203"/>
            <a:ext cx="3289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User uploads their own </a:t>
            </a:r>
            <a:r>
              <a:rPr lang="en-US" sz="1400" dirty="0" smtClean="0"/>
              <a:t>SSH public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12066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69846">
        <p15:prstTrans prst="fallOver"/>
      </p:transition>
    </mc:Choice>
    <mc:Fallback>
      <p:transition xmlns:p14="http://schemas.microsoft.com/office/powerpoint/2010/main" spd="slow" advTm="6984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  <p:bldP spid="3" grpId="0"/>
      <p:bldP spid="17" grpId="0"/>
      <p:bldP spid="25" grpId="0"/>
      <p:bldP spid="27" grpId="0"/>
      <p:bldP spid="30" grpId="0"/>
      <p:bldP spid="35" grpId="0"/>
      <p:bldP spid="28" grpId="0"/>
      <p:bldP spid="2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8293" y="1830917"/>
            <a:ext cx="7520940" cy="213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/>
          </a:p>
          <a:p>
            <a:pPr algn="ctr"/>
            <a:r>
              <a:rPr lang="en-US" sz="2000" dirty="0" err="1" smtClean="0"/>
              <a:t>Git</a:t>
            </a:r>
            <a:r>
              <a:rPr lang="en-US" sz="2000" dirty="0" smtClean="0"/>
              <a:t> Push &amp; Clone of Repos</a:t>
            </a:r>
          </a:p>
          <a:p>
            <a:pPr algn="ctr"/>
            <a:r>
              <a:rPr lang="en-US" sz="2000" dirty="0" smtClean="0"/>
              <a:t>Using </a:t>
            </a:r>
          </a:p>
          <a:p>
            <a:pPr algn="ctr"/>
            <a:r>
              <a:rPr lang="en-US" sz="2000" dirty="0" smtClean="0"/>
              <a:t>Helix4Git Connector</a:t>
            </a:r>
          </a:p>
        </p:txBody>
      </p:sp>
    </p:spTree>
    <p:extLst>
      <p:ext uri="{BB962C8B-B14F-4D97-AF65-F5344CB8AC3E}">
        <p14:creationId xmlns:p14="http://schemas.microsoft.com/office/powerpoint/2010/main" val="3628239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6715">
        <p15:prstTrans prst="fallOver"/>
      </p:transition>
    </mc:Choice>
    <mc:Fallback>
      <p:transition xmlns:p14="http://schemas.microsoft.com/office/powerpoint/2010/main" spd="slow" advTm="671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93" y="564886"/>
            <a:ext cx="7520940" cy="1266031"/>
          </a:xfrm>
        </p:spPr>
        <p:txBody>
          <a:bodyPr>
            <a:norm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SSH PUSH to create a REPO with</a:t>
            </a:r>
          </a:p>
          <a:p>
            <a:pPr algn="ctr"/>
            <a:r>
              <a:rPr lang="en-US" sz="2000" dirty="0" smtClean="0"/>
              <a:t>Helix4Git</a:t>
            </a:r>
            <a:r>
              <a:rPr lang="en-US" sz="2000" dirty="0"/>
              <a:t> </a:t>
            </a:r>
            <a:r>
              <a:rPr lang="en-US" sz="2000" dirty="0" smtClean="0"/>
              <a:t>Connector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3442" y="181107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Requirements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64930" y="2138154"/>
            <a:ext cx="6985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User has the permission </a:t>
            </a:r>
            <a:r>
              <a:rPr lang="en-US" sz="2000" dirty="0"/>
              <a:t>to ‘create-repo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454822" y="2543746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p4 grant-permission </a:t>
            </a:r>
            <a:r>
              <a:rPr lang="en-US" dirty="0"/>
              <a:t>–u </a:t>
            </a:r>
            <a:r>
              <a:rPr lang="en-US" dirty="0" err="1"/>
              <a:t>vkanczes</a:t>
            </a:r>
            <a:r>
              <a:rPr lang="en-US" dirty="0"/>
              <a:t> –d repo –p create-</a:t>
            </a:r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201085" y="3809910"/>
            <a:ext cx="7688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buFont typeface="Arial"/>
              <a:buChar char="•"/>
            </a:pPr>
            <a:r>
              <a:rPr lang="en-US" sz="2000" dirty="0" smtClean="0"/>
              <a:t>User’s </a:t>
            </a:r>
            <a:r>
              <a:rPr lang="en-US" sz="2000" dirty="0"/>
              <a:t>SSH key has been added to the </a:t>
            </a:r>
            <a:r>
              <a:rPr lang="en-US" sz="2000" dirty="0" smtClean="0"/>
              <a:t>Connector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-201086" y="4305853"/>
            <a:ext cx="7181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buFont typeface="Arial"/>
              <a:buChar char="•"/>
            </a:pPr>
            <a:r>
              <a:rPr lang="en-US" sz="2000" dirty="0" smtClean="0"/>
              <a:t>Server configurable </a:t>
            </a:r>
            <a:r>
              <a:rPr lang="en-US" sz="2000" dirty="0" err="1" smtClean="0"/>
              <a:t>dm.noautocreate</a:t>
            </a:r>
            <a:r>
              <a:rPr lang="en-US" sz="2000" dirty="0" smtClean="0"/>
              <a:t>:  0</a:t>
            </a:r>
          </a:p>
          <a:p>
            <a:pPr marL="2171700" lvl="4" indent="-342900">
              <a:buFont typeface="Arial"/>
              <a:buChar char="•"/>
            </a:pPr>
            <a:r>
              <a:rPr lang="en-US" sz="2000" dirty="0" smtClean="0"/>
              <a:t>Default setting is 0 (off)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64930" y="2953224"/>
            <a:ext cx="7620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/>
              <a:buChar char="•"/>
            </a:pPr>
            <a:r>
              <a:rPr lang="en-US" sz="2000" dirty="0" err="1"/>
              <a:t>g</a:t>
            </a:r>
            <a:r>
              <a:rPr lang="en-US" sz="2000" dirty="0" err="1" smtClean="0"/>
              <a:t>conn</a:t>
            </a:r>
            <a:r>
              <a:rPr lang="en-US" sz="2000" dirty="0" smtClean="0"/>
              <a:t>-user has the admin permission for the graph depot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454822" y="3409992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p4 grant-permission </a:t>
            </a:r>
            <a:r>
              <a:rPr lang="en-US" dirty="0"/>
              <a:t>–u </a:t>
            </a:r>
            <a:r>
              <a:rPr lang="en-US" dirty="0" err="1" smtClean="0"/>
              <a:t>gconn</a:t>
            </a:r>
            <a:r>
              <a:rPr lang="en-US" dirty="0" smtClean="0"/>
              <a:t>-user –d </a:t>
            </a:r>
            <a:r>
              <a:rPr lang="en-US" dirty="0"/>
              <a:t>repo –p </a:t>
            </a:r>
            <a:r>
              <a:rPr lang="en-US" dirty="0" smtClean="0"/>
              <a:t>admin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504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7939">
        <p15:prstTrans prst="fallOver"/>
      </p:transition>
    </mc:Choice>
    <mc:Fallback>
      <p:transition xmlns:p14="http://schemas.microsoft.com/office/powerpoint/2010/main" spd="slow" advTm="793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49" y="91440"/>
            <a:ext cx="8657463" cy="54864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COMMANDS -&gt; GCONN -&gt; git-remote-p4gc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949" y="1642066"/>
            <a:ext cx="1456596" cy="375728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 err="1" smtClean="0"/>
              <a:t>git</a:t>
            </a:r>
            <a:r>
              <a:rPr lang="en-US" sz="2100" dirty="0" smtClean="0"/>
              <a:t> push 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21823" y="3273054"/>
            <a:ext cx="12189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175583" y="3464802"/>
            <a:ext cx="2747913" cy="375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git</a:t>
            </a:r>
            <a:r>
              <a:rPr lang="en-US" sz="1800" dirty="0" smtClean="0"/>
              <a:t> receive-pack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69045" y="3273054"/>
            <a:ext cx="18724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666561" y="3472665"/>
            <a:ext cx="2587257" cy="375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p4 graph </a:t>
            </a:r>
            <a:r>
              <a:rPr lang="en-US" sz="1800" dirty="0"/>
              <a:t>receive-pack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1" name="Picture 20" descr="skd188256sd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5" y="2503693"/>
            <a:ext cx="1349829" cy="11568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107867" y="2187991"/>
            <a:ext cx="1480131" cy="2060087"/>
            <a:chOff x="3092881" y="1448082"/>
            <a:chExt cx="1480131" cy="206008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2881" y="1448082"/>
              <a:ext cx="1398038" cy="2060087"/>
            </a:xfrm>
            <a:prstGeom prst="rect">
              <a:avLst/>
            </a:prstGeom>
          </p:spPr>
        </p:pic>
        <p:sp>
          <p:nvSpPr>
            <p:cNvPr id="26" name="Rounded Rectangle 25"/>
            <p:cNvSpPr/>
            <p:nvPr/>
          </p:nvSpPr>
          <p:spPr>
            <a:xfrm rot="2919626">
              <a:off x="3590571" y="2110135"/>
              <a:ext cx="968587" cy="99629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scene3d>
              <a:camera prst="orthographicFront">
                <a:rot lat="21594000" lon="3660000" rev="2940000"/>
              </a:camera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dirty="0" smtClean="0">
                  <a:solidFill>
                    <a:srgbClr val="000000"/>
                  </a:solidFill>
                </a:rPr>
                <a:t>epo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 rot="4470114">
              <a:off x="3663660" y="2503643"/>
              <a:ext cx="822407" cy="50211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scene3d>
              <a:camera prst="orthographicFront">
                <a:rot lat="21594000" lon="3714000" rev="4500000"/>
              </a:camera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repo3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152" y="2000571"/>
            <a:ext cx="1635540" cy="225887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flipH="1">
            <a:off x="7033445" y="3439885"/>
            <a:ext cx="17889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Graph //repo/</a:t>
            </a:r>
            <a:r>
              <a:rPr lang="is-IS" sz="1200" b="1" dirty="0" smtClean="0">
                <a:latin typeface="Arial"/>
                <a:cs typeface="Arial"/>
              </a:rPr>
              <a:t>…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7110152" y="3818095"/>
            <a:ext cx="168142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latin typeface="Arial"/>
                <a:cs typeface="Arial"/>
              </a:rPr>
              <a:t>Graph //</a:t>
            </a:r>
            <a:r>
              <a:rPr lang="en-US" sz="1200" b="1" dirty="0" smtClean="0">
                <a:latin typeface="Arial"/>
                <a:cs typeface="Arial"/>
              </a:rPr>
              <a:t>graphs/</a:t>
            </a:r>
            <a:r>
              <a:rPr lang="is-IS" sz="1200" b="1" dirty="0" smtClean="0">
                <a:latin typeface="Arial"/>
                <a:cs typeface="Arial"/>
              </a:rPr>
              <a:t>…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56739" y="2996055"/>
            <a:ext cx="19497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Classic //depot/</a:t>
            </a:r>
            <a:r>
              <a:rPr lang="is-IS" sz="1200" b="1" dirty="0" smtClean="0">
                <a:latin typeface="Arial"/>
                <a:cs typeface="Arial"/>
              </a:rPr>
              <a:t>…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1224780" y="935917"/>
            <a:ext cx="7111165" cy="591674"/>
          </a:xfrm>
          <a:prstGeom prst="wedgeRectCallout">
            <a:avLst>
              <a:gd name="adj1" fmla="val 5851"/>
              <a:gd name="adj2" fmla="val -1061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Remote helper </a:t>
            </a:r>
            <a:r>
              <a:rPr lang="en-US" sz="1400" dirty="0" smtClean="0"/>
              <a:t>git-remote-p4gc invoked </a:t>
            </a:r>
            <a:r>
              <a:rPr lang="en-US" sz="1400" dirty="0"/>
              <a:t>by </a:t>
            </a:r>
            <a:r>
              <a:rPr lang="en-US" sz="1400" dirty="0" err="1"/>
              <a:t>git</a:t>
            </a:r>
            <a:r>
              <a:rPr lang="en-US" sz="1400" dirty="0"/>
              <a:t> when it needs to interact with remote repositories </a:t>
            </a:r>
            <a:r>
              <a:rPr lang="en-US" sz="1400" dirty="0" err="1"/>
              <a:t>git</a:t>
            </a:r>
            <a:r>
              <a:rPr lang="en-US" sz="1400" dirty="0"/>
              <a:t> does not support natively</a:t>
            </a:r>
            <a:r>
              <a:rPr lang="en-US" dirty="0"/>
              <a:t>.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101244" y="1986735"/>
            <a:ext cx="6008908" cy="383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200" dirty="0" smtClean="0"/>
              <a:t>Send data to the Helix server from the user’s local repo</a:t>
            </a: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919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73927">
        <p15:prstTrans prst="fallOver"/>
      </p:transition>
    </mc:Choice>
    <mc:Fallback>
      <p:transition xmlns:p14="http://schemas.microsoft.com/office/powerpoint/2010/main" spd="slow" advTm="7392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4" grpId="0"/>
      <p:bldP spid="40" grpId="0" animBg="1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Helix4Git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GCONN Authentication &amp; Permissions</a:t>
            </a:r>
            <a:endParaRPr lang="en-US" sz="1800" dirty="0"/>
          </a:p>
        </p:txBody>
      </p:sp>
      <p:pic>
        <p:nvPicPr>
          <p:cNvPr id="8" name="Picture 7" descr="skd188256sd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8" y="5260932"/>
            <a:ext cx="1803240" cy="15454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8" y="1283270"/>
            <a:ext cx="2349990" cy="3753881"/>
          </a:xfrm>
          <a:prstGeom prst="rect">
            <a:avLst/>
          </a:prstGeom>
        </p:spPr>
      </p:pic>
      <p:cxnSp>
        <p:nvCxnSpPr>
          <p:cNvPr id="26" name="Elbow Connector 25"/>
          <p:cNvCxnSpPr>
            <a:stCxn id="8" idx="3"/>
          </p:cNvCxnSpPr>
          <p:nvPr/>
        </p:nvCxnSpPr>
        <p:spPr>
          <a:xfrm flipV="1">
            <a:off x="1932828" y="4264442"/>
            <a:ext cx="640621" cy="1769200"/>
          </a:xfrm>
          <a:prstGeom prst="bentConnector2">
            <a:avLst/>
          </a:prstGeom>
          <a:ln w="38100" cap="flat" cmpd="sng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38190" y="6271652"/>
            <a:ext cx="542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git@gconn:repo</a:t>
            </a:r>
            <a:r>
              <a:rPr lang="en-US" dirty="0" smtClean="0"/>
              <a:t>/repo1 master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573449" y="2258655"/>
            <a:ext cx="320614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73449" y="2352410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Checks </a:t>
            </a:r>
            <a:r>
              <a:rPr lang="en-US" sz="1600" dirty="0" err="1" smtClean="0"/>
              <a:t>gconn</a:t>
            </a:r>
            <a:r>
              <a:rPr lang="en-US" sz="1600" dirty="0" smtClean="0"/>
              <a:t>-user permissions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73450" y="3955661"/>
            <a:ext cx="320614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73449" y="4040192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Check if the repo exists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702072" y="4089463"/>
            <a:ext cx="3597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Verify SSH Key Exists</a:t>
            </a:r>
          </a:p>
          <a:p>
            <a:r>
              <a:rPr lang="en-US" sz="1400" dirty="0" smtClean="0"/>
              <a:t>in </a:t>
            </a:r>
            <a:r>
              <a:rPr lang="en-US" sz="1400" dirty="0" err="1" smtClean="0"/>
              <a:t>git’s</a:t>
            </a:r>
            <a:r>
              <a:rPr lang="en-US" sz="1400" dirty="0" smtClean="0"/>
              <a:t> ~/.</a:t>
            </a:r>
            <a:r>
              <a:rPr lang="en-US" sz="1400" dirty="0" err="1" smtClean="0"/>
              <a:t>ssh</a:t>
            </a:r>
            <a:r>
              <a:rPr lang="en-US" sz="1400" dirty="0" smtClean="0"/>
              <a:t>/</a:t>
            </a:r>
            <a:r>
              <a:rPr lang="en-US" sz="1400" dirty="0" err="1" smtClean="0"/>
              <a:t>authorized_keys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573449" y="2661010"/>
            <a:ext cx="2837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</a:t>
            </a:r>
            <a:r>
              <a:rPr lang="en-US" sz="1400" b="1" dirty="0" smtClean="0"/>
              <a:t>4 check</a:t>
            </a:r>
            <a:r>
              <a:rPr lang="en-US" sz="1400" b="1" dirty="0"/>
              <a:t>-permission </a:t>
            </a:r>
            <a:r>
              <a:rPr lang="en-US" sz="1400" dirty="0"/>
              <a:t>-u </a:t>
            </a:r>
            <a:r>
              <a:rPr lang="en-US" sz="1400" dirty="0" err="1"/>
              <a:t>gconn</a:t>
            </a:r>
            <a:r>
              <a:rPr lang="en-US" sz="1400" dirty="0"/>
              <a:t>-user -n //</a:t>
            </a:r>
            <a:r>
              <a:rPr lang="en-US" sz="1400" dirty="0" smtClean="0"/>
              <a:t>repo/repo1.git </a:t>
            </a:r>
            <a:r>
              <a:rPr lang="en-US" sz="1400" dirty="0"/>
              <a:t>-p admin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8867" y="4347969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</a:t>
            </a:r>
            <a:r>
              <a:rPr lang="en-US" sz="1400" b="1" dirty="0" smtClean="0"/>
              <a:t>4 repos </a:t>
            </a:r>
            <a:r>
              <a:rPr lang="en-US" sz="1400" dirty="0"/>
              <a:t>-E //</a:t>
            </a:r>
            <a:r>
              <a:rPr lang="en-US" sz="1400" dirty="0" smtClean="0"/>
              <a:t>repo/repo1.git</a:t>
            </a:r>
            <a:endParaRPr lang="en-US" sz="1400" dirty="0"/>
          </a:p>
        </p:txBody>
      </p:sp>
      <p:grpSp>
        <p:nvGrpSpPr>
          <p:cNvPr id="4" name="Group 3"/>
          <p:cNvGrpSpPr/>
          <p:nvPr/>
        </p:nvGrpSpPr>
        <p:grpSpPr>
          <a:xfrm>
            <a:off x="5779591" y="831390"/>
            <a:ext cx="3174894" cy="4205761"/>
            <a:chOff x="5779591" y="831390"/>
            <a:chExt cx="3174894" cy="42057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9591" y="831390"/>
              <a:ext cx="3174894" cy="420576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flipH="1">
              <a:off x="6299152" y="4442285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Depot //graphs/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2368" y="2289149"/>
              <a:ext cx="1191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2017.1</a:t>
              </a:r>
              <a:endParaRPr 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6229566" y="3707041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Depot //repo/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44482" y="2903710"/>
            <a:ext cx="13766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8867" y="3211487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Checks pusher permissions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11351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0452">
        <p15:prstTrans prst="fallOver"/>
      </p:transition>
    </mc:Choice>
    <mc:Fallback>
      <p:transition xmlns:p14="http://schemas.microsoft.com/office/powerpoint/2010/main" spd="slow" advTm="3045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6" grpId="0"/>
      <p:bldP spid="3" grpId="0"/>
      <p:bldP spid="17" grpId="0"/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7" y="220865"/>
            <a:ext cx="7520940" cy="548640"/>
          </a:xfrm>
        </p:spPr>
        <p:txBody>
          <a:bodyPr/>
          <a:lstStyle/>
          <a:p>
            <a:pPr algn="ctr"/>
            <a:r>
              <a:rPr lang="en-US" sz="1800" dirty="0" smtClean="0"/>
              <a:t>PUSH The REPO – GIT ACTIONS </a:t>
            </a:r>
            <a:endParaRPr lang="en-US" sz="1800" dirty="0"/>
          </a:p>
        </p:txBody>
      </p:sp>
      <p:cxnSp>
        <p:nvCxnSpPr>
          <p:cNvPr id="31" name="Straight Arrow Connector 30"/>
          <p:cNvCxnSpPr>
            <a:endCxn id="15" idx="1"/>
          </p:cNvCxnSpPr>
          <p:nvPr/>
        </p:nvCxnSpPr>
        <p:spPr>
          <a:xfrm rot="5400000" flipH="1" flipV="1">
            <a:off x="-738581" y="3469257"/>
            <a:ext cx="2731761" cy="71810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9413" y="4295852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git</a:t>
            </a:r>
            <a:r>
              <a:rPr lang="en-US" sz="1400" dirty="0" smtClean="0"/>
              <a:t> </a:t>
            </a:r>
            <a:r>
              <a:rPr lang="en-US" sz="1400" dirty="0" err="1" smtClean="0"/>
              <a:t>init</a:t>
            </a:r>
            <a:r>
              <a:rPr lang="en-US" sz="1400" dirty="0" smtClean="0"/>
              <a:t> –bare repo/repo1.git</a:t>
            </a:r>
            <a:endParaRPr lang="en-US" sz="14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084609" y="1204029"/>
            <a:ext cx="3206142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kd188256sd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3" y="5123343"/>
            <a:ext cx="1349829" cy="11568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71183" y="1648463"/>
            <a:ext cx="281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git-remote-p4gc origin p4gc:/</a:t>
            </a:r>
            <a:r>
              <a:rPr lang="en-US" sz="1400" dirty="0" smtClean="0"/>
              <a:t>/perforce:1666/repo/repo1.git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49413" y="4033697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Create the repo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148037" y="1334360"/>
            <a:ext cx="356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Creates the remotes to/from Helix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8185022" y="5332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49413" y="4634384"/>
            <a:ext cx="411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git@gconn:repo</a:t>
            </a:r>
            <a:r>
              <a:rPr lang="en-US" dirty="0" smtClean="0"/>
              <a:t>/repo1 master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51" y="911577"/>
            <a:ext cx="2098258" cy="31017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 rot="2919626">
            <a:off x="2023259" y="1963356"/>
            <a:ext cx="1031956" cy="14147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>
              <a:rot lat="21594000" lon="3660000" rev="294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dirty="0" smtClean="0">
                <a:solidFill>
                  <a:srgbClr val="000000"/>
                </a:solidFill>
              </a:rPr>
              <a:t>epo</a:t>
            </a:r>
          </a:p>
        </p:txBody>
      </p:sp>
      <p:sp>
        <p:nvSpPr>
          <p:cNvPr id="19" name="Rounded Rectangle 18"/>
          <p:cNvSpPr/>
          <p:nvPr/>
        </p:nvSpPr>
        <p:spPr>
          <a:xfrm rot="4470114">
            <a:off x="2123900" y="2420166"/>
            <a:ext cx="827804" cy="46243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orthographicFront">
              <a:rot lat="21594000" lon="3714000" rev="450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repo1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45" y="1042056"/>
            <a:ext cx="2350127" cy="3245804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148037" y="2444820"/>
            <a:ext cx="3142714" cy="1760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148037" y="2789289"/>
            <a:ext cx="153652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92682" y="2999938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Creates the pre-receive hook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3175677" y="3646269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Creates the post-receive hook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3328077" y="3338492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g</a:t>
            </a:r>
            <a:r>
              <a:rPr lang="en-US" sz="1400" dirty="0" err="1" smtClean="0"/>
              <a:t>conn</a:t>
            </a:r>
            <a:r>
              <a:rPr lang="en-US" sz="1400" dirty="0" smtClean="0"/>
              <a:t> --pre-receive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3411158" y="3984823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g</a:t>
            </a:r>
            <a:r>
              <a:rPr lang="en-US" sz="1400" dirty="0" err="1" smtClean="0"/>
              <a:t>conn</a:t>
            </a:r>
            <a:r>
              <a:rPr lang="en-US" sz="1400" dirty="0" smtClean="0"/>
              <a:t> --post-receive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 flipH="1">
            <a:off x="6159433" y="3235128"/>
            <a:ext cx="25311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Graph Depot //repo/</a:t>
            </a:r>
            <a:r>
              <a:rPr lang="is-IS" sz="1200" b="1" dirty="0" smtClean="0">
                <a:latin typeface="Arial"/>
                <a:cs typeface="Arial"/>
              </a:rPr>
              <a:t>…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6159433" y="3753388"/>
            <a:ext cx="25311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Graph Depot //graphs/</a:t>
            </a:r>
            <a:r>
              <a:rPr lang="is-IS" sz="1200" b="1" dirty="0" smtClean="0">
                <a:latin typeface="Arial"/>
                <a:cs typeface="Arial"/>
              </a:rPr>
              <a:t>…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6159433" y="2514235"/>
            <a:ext cx="25311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Classic Depot //depot/</a:t>
            </a:r>
            <a:r>
              <a:rPr lang="is-IS" sz="1200" b="1" dirty="0" smtClean="0">
                <a:latin typeface="Arial"/>
                <a:cs typeface="Arial"/>
              </a:rPr>
              <a:t>…</a:t>
            </a:r>
            <a:endParaRPr lang="en-US" sz="1200" b="1" dirty="0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4638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6370">
        <p15:prstTrans prst="fallOver"/>
      </p:transition>
    </mc:Choice>
    <mc:Fallback>
      <p:transition xmlns:p14="http://schemas.microsoft.com/office/powerpoint/2010/main" spd="slow" advTm="3637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/>
      <p:bldP spid="21" grpId="0"/>
      <p:bldP spid="22" grpId="1"/>
      <p:bldP spid="23" grpId="0"/>
      <p:bldP spid="38" grpId="0"/>
      <p:bldP spid="19" grpId="0" animBg="1"/>
      <p:bldP spid="39" grpId="0"/>
      <p:bldP spid="40" grpId="0"/>
      <p:bldP spid="41" grpId="0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18" y="32390"/>
            <a:ext cx="7520940" cy="548640"/>
          </a:xfrm>
        </p:spPr>
        <p:txBody>
          <a:bodyPr/>
          <a:lstStyle/>
          <a:p>
            <a:pPr algn="ctr"/>
            <a:r>
              <a:rPr lang="en-US" sz="1800" dirty="0" smtClean="0"/>
              <a:t>Create The Repo VIA PUSH</a:t>
            </a: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>GIT ACTIONS</a:t>
            </a:r>
            <a:endParaRPr lang="en-US" sz="1800" dirty="0"/>
          </a:p>
        </p:txBody>
      </p:sp>
      <p:cxnSp>
        <p:nvCxnSpPr>
          <p:cNvPr id="31" name="Straight Arrow Connector 30"/>
          <p:cNvCxnSpPr>
            <a:stCxn id="17" idx="0"/>
            <a:endCxn id="15" idx="2"/>
          </p:cNvCxnSpPr>
          <p:nvPr/>
        </p:nvCxnSpPr>
        <p:spPr>
          <a:xfrm rot="5400000" flipH="1" flipV="1">
            <a:off x="509921" y="4381204"/>
            <a:ext cx="1110066" cy="374213"/>
          </a:xfrm>
          <a:prstGeom prst="bentConnector3">
            <a:avLst>
              <a:gd name="adj1" fmla="val 328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kd188256sd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3" y="5123343"/>
            <a:ext cx="1349829" cy="11568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185022" y="5332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49220" y="4590485"/>
            <a:ext cx="398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git</a:t>
            </a:r>
            <a:r>
              <a:rPr lang="en-US" b="1" dirty="0" smtClean="0"/>
              <a:t> push </a:t>
            </a:r>
            <a:r>
              <a:rPr lang="en-US" b="1" dirty="0" err="1" smtClean="0"/>
              <a:t>git@gconn:repo</a:t>
            </a:r>
            <a:r>
              <a:rPr lang="en-US" b="1" dirty="0" smtClean="0"/>
              <a:t>/repo1 master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32" y="911577"/>
            <a:ext cx="2098258" cy="31017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 rot="2919626">
            <a:off x="1239840" y="1963356"/>
            <a:ext cx="1031956" cy="14147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>
              <a:rot lat="21594000" lon="3660000" rev="294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dirty="0" smtClean="0">
                <a:solidFill>
                  <a:srgbClr val="000000"/>
                </a:solidFill>
              </a:rPr>
              <a:t>epo</a:t>
            </a:r>
          </a:p>
        </p:txBody>
      </p:sp>
      <p:sp>
        <p:nvSpPr>
          <p:cNvPr id="19" name="Rounded Rectangle 18"/>
          <p:cNvSpPr/>
          <p:nvPr/>
        </p:nvSpPr>
        <p:spPr>
          <a:xfrm rot="4470114">
            <a:off x="1340481" y="2420166"/>
            <a:ext cx="827804" cy="46243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orthographicFront">
              <a:rot lat="21594000" lon="3714000" rev="450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repo1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45" y="1042056"/>
            <a:ext cx="2238487" cy="30916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519265" y="1218888"/>
            <a:ext cx="3379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git</a:t>
            </a:r>
            <a:r>
              <a:rPr lang="en-US" sz="1600" b="1" dirty="0" smtClean="0"/>
              <a:t>-receive-pack </a:t>
            </a:r>
            <a:r>
              <a:rPr lang="en-US" sz="1600" dirty="0" smtClean="0"/>
              <a:t>/repo/repo1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655655" y="3797465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Calls the post-receive hook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2760521" y="2879314"/>
            <a:ext cx="3602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Updates:  refs</a:t>
            </a:r>
            <a:r>
              <a:rPr lang="en-US" sz="1400" dirty="0"/>
              <a:t>/heads/master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60521" y="2356151"/>
            <a:ext cx="3328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git</a:t>
            </a:r>
            <a:r>
              <a:rPr lang="en-US" sz="1400" dirty="0" smtClean="0"/>
              <a:t> push –</a:t>
            </a:r>
            <a:r>
              <a:rPr lang="en-US" sz="1400" dirty="0"/>
              <a:t>force </a:t>
            </a:r>
            <a:r>
              <a:rPr lang="en-US" sz="1400" dirty="0" smtClean="0"/>
              <a:t>origin 32ce12a:refs</a:t>
            </a:r>
            <a:r>
              <a:rPr lang="en-US" sz="1400" dirty="0"/>
              <a:t>/heads/master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60521" y="3471527"/>
            <a:ext cx="5609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1400" b="1" dirty="0" smtClean="0"/>
              <a:t>p4 </a:t>
            </a:r>
            <a:r>
              <a:rPr lang="pt-BR" sz="1400" b="1" dirty="0" err="1" smtClean="0"/>
              <a:t>repo</a:t>
            </a:r>
            <a:r>
              <a:rPr lang="pt-BR" sz="1400" b="1" dirty="0" smtClean="0"/>
              <a:t> </a:t>
            </a:r>
            <a:r>
              <a:rPr lang="pt-BR" sz="1400" dirty="0"/>
              <a:t>-o //</a:t>
            </a:r>
            <a:r>
              <a:rPr lang="pt-BR" sz="1400" dirty="0" err="1"/>
              <a:t>repo</a:t>
            </a:r>
            <a:r>
              <a:rPr lang="pt-BR" sz="1400" dirty="0"/>
              <a:t>/</a:t>
            </a:r>
            <a:r>
              <a:rPr lang="pt-BR" sz="1400" dirty="0" smtClean="0"/>
              <a:t>repo1.git</a:t>
            </a:r>
            <a:endParaRPr lang="en-US" sz="1400" dirty="0" smtClean="0"/>
          </a:p>
        </p:txBody>
      </p:sp>
      <p:cxnSp>
        <p:nvCxnSpPr>
          <p:cNvPr id="33" name="Straight Arrow Connector 32"/>
          <p:cNvCxnSpPr>
            <a:endCxn id="8" idx="1"/>
          </p:cNvCxnSpPr>
          <p:nvPr/>
        </p:nvCxnSpPr>
        <p:spPr>
          <a:xfrm flipV="1">
            <a:off x="5329630" y="3254638"/>
            <a:ext cx="1433121" cy="3742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55655" y="2017597"/>
            <a:ext cx="29391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705667" y="2017597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Calls p4gc to push into Helix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62751" y="3100749"/>
            <a:ext cx="123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//repo/repo1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519265" y="1557442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pre-receive hook executed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760521" y="3171791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Create the repo in Helix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7573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4085">
        <p15:prstTrans prst="fallOver"/>
      </p:transition>
    </mc:Choice>
    <mc:Fallback>
      <p:transition xmlns:p14="http://schemas.microsoft.com/office/powerpoint/2010/main" spd="slow" advTm="2408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4" grpId="0"/>
      <p:bldP spid="27" grpId="0"/>
      <p:bldP spid="29" grpId="0"/>
      <p:bldP spid="42" grpId="0"/>
      <p:bldP spid="8" grpId="0"/>
      <p:bldP spid="30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7" y="220865"/>
            <a:ext cx="7520940" cy="548640"/>
          </a:xfrm>
        </p:spPr>
        <p:txBody>
          <a:bodyPr/>
          <a:lstStyle/>
          <a:p>
            <a:pPr algn="ctr"/>
            <a:r>
              <a:rPr lang="en-US" sz="1800" dirty="0" smtClean="0"/>
              <a:t>Create The Repo VIA PUSH</a:t>
            </a:r>
            <a:br>
              <a:rPr lang="en-US" sz="1800" dirty="0" smtClean="0"/>
            </a:br>
            <a:r>
              <a:rPr lang="en-US" sz="1800" dirty="0" smtClean="0"/>
              <a:t>P4GC ACTIONS</a:t>
            </a:r>
            <a:endParaRPr lang="en-US" sz="1800" dirty="0"/>
          </a:p>
        </p:txBody>
      </p:sp>
      <p:cxnSp>
        <p:nvCxnSpPr>
          <p:cNvPr id="31" name="Straight Arrow Connector 30"/>
          <p:cNvCxnSpPr>
            <a:endCxn id="15" idx="1"/>
          </p:cNvCxnSpPr>
          <p:nvPr/>
        </p:nvCxnSpPr>
        <p:spPr>
          <a:xfrm rot="5400000" flipH="1" flipV="1">
            <a:off x="-738581" y="3469257"/>
            <a:ext cx="2731761" cy="71810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kd188256sd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3" y="5123343"/>
            <a:ext cx="1349829" cy="11568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185022" y="5332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02933" y="4618473"/>
            <a:ext cx="477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git</a:t>
            </a:r>
            <a:r>
              <a:rPr lang="en-US" sz="1400" dirty="0" smtClean="0"/>
              <a:t> push </a:t>
            </a:r>
            <a:r>
              <a:rPr lang="en-US" sz="1400" dirty="0" err="1" smtClean="0"/>
              <a:t>git@gconn:repo</a:t>
            </a:r>
            <a:r>
              <a:rPr lang="en-US" sz="1400" dirty="0" smtClean="0"/>
              <a:t>/repo1 master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51" y="911577"/>
            <a:ext cx="2098258" cy="31017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 rot="2919626">
            <a:off x="2023259" y="1963356"/>
            <a:ext cx="1031956" cy="14147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>
              <a:rot lat="21594000" lon="3660000" rev="294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dirty="0" smtClean="0">
                <a:solidFill>
                  <a:srgbClr val="000000"/>
                </a:solidFill>
              </a:rPr>
              <a:t>epo</a:t>
            </a:r>
          </a:p>
        </p:txBody>
      </p:sp>
      <p:sp>
        <p:nvSpPr>
          <p:cNvPr id="19" name="Rounded Rectangle 18"/>
          <p:cNvSpPr/>
          <p:nvPr/>
        </p:nvSpPr>
        <p:spPr>
          <a:xfrm rot="4470114">
            <a:off x="2123900" y="2420166"/>
            <a:ext cx="827804" cy="46243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orthographicFront">
              <a:rot lat="21594000" lon="3714000" rev="450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repo1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46" y="1042056"/>
            <a:ext cx="2056842" cy="2840743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3084609" y="904778"/>
            <a:ext cx="2867268" cy="67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53253" y="969135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Check repo branches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3495035" y="3108469"/>
            <a:ext cx="2983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Updates Helix with the branch ref 32ce12a, </a:t>
            </a:r>
            <a:r>
              <a:rPr lang="en-US" sz="1400" dirty="0"/>
              <a:t>refs/heads/master</a:t>
            </a:r>
            <a:r>
              <a:rPr lang="en-US" sz="1400" dirty="0" smtClean="0"/>
              <a:t>} and sends the new pack files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084609" y="1276912"/>
            <a:ext cx="298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/>
              <a:t>p</a:t>
            </a:r>
            <a:r>
              <a:rPr lang="en-US" sz="1400" b="1" dirty="0" smtClean="0"/>
              <a:t>4 graph </a:t>
            </a:r>
            <a:r>
              <a:rPr lang="en-US" sz="1400" b="1" dirty="0"/>
              <a:t>show-ref </a:t>
            </a:r>
            <a:r>
              <a:rPr lang="en-US" sz="1400" dirty="0"/>
              <a:t>-n //repo/</a:t>
            </a:r>
            <a:r>
              <a:rPr lang="en-US" sz="1400" dirty="0" smtClean="0"/>
              <a:t>repo1.git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175677" y="2200818"/>
            <a:ext cx="298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git</a:t>
            </a:r>
            <a:r>
              <a:rPr lang="en-US" sz="1400" dirty="0"/>
              <a:t> pack-objects -q --revs ./gconn.Zw4T3w/p4gc-push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175677" y="2967474"/>
            <a:ext cx="27986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53253" y="1875939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Creates the pack file to push to Helix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495035" y="3882799"/>
            <a:ext cx="53287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</a:t>
            </a:r>
            <a:r>
              <a:rPr lang="en-US" sz="1400" b="1" dirty="0" smtClean="0"/>
              <a:t>4 graph </a:t>
            </a:r>
            <a:r>
              <a:rPr lang="en-US" sz="1400" b="1" dirty="0"/>
              <a:t>receive-pack </a:t>
            </a:r>
            <a:r>
              <a:rPr lang="en-US" sz="1400" dirty="0"/>
              <a:t>-u </a:t>
            </a:r>
            <a:r>
              <a:rPr lang="en-US" sz="1400" dirty="0" err="1"/>
              <a:t>vkanczes</a:t>
            </a:r>
            <a:r>
              <a:rPr lang="en-US" sz="1400" dirty="0"/>
              <a:t> -n //repo/</a:t>
            </a:r>
            <a:r>
              <a:rPr lang="en-US" sz="1400" dirty="0" smtClean="0"/>
              <a:t>repo1.git </a:t>
            </a:r>
            <a:r>
              <a:rPr lang="en-US" sz="1400" dirty="0"/>
              <a:t>-</a:t>
            </a:r>
            <a:r>
              <a:rPr lang="en-US" sz="1400" dirty="0" err="1"/>
              <a:t>i</a:t>
            </a:r>
            <a:r>
              <a:rPr lang="en-US" sz="1400" dirty="0"/>
              <a:t> ./gconn.Zw4T3w/p4gc-push-18981f3acc6d6688cce6f38b9130c244a3bb3e2e.pack -p ./</a:t>
            </a:r>
            <a:r>
              <a:rPr lang="en-US" sz="1400" dirty="0" err="1"/>
              <a:t>gconn.ugSqnw</a:t>
            </a:r>
            <a:r>
              <a:rPr lang="en-US" sz="1400" dirty="0"/>
              <a:t>/</a:t>
            </a:r>
            <a:r>
              <a:rPr lang="en-US" sz="1400" dirty="0" err="1"/>
              <a:t>refUpdateList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80760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5041">
        <p15:prstTrans prst="fallOver"/>
      </p:transition>
    </mc:Choice>
    <mc:Fallback>
      <p:transition xmlns:p14="http://schemas.microsoft.com/office/powerpoint/2010/main" spd="slow" advTm="2504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27" grpId="0"/>
      <p:bldP spid="3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Helix4Git Connector </a:t>
            </a:r>
          </a:p>
          <a:p>
            <a:pPr algn="ctr"/>
            <a:r>
              <a:rPr lang="en-US" sz="2000" dirty="0" smtClean="0"/>
              <a:t>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448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5219">
        <p15:prstTrans prst="fallOver"/>
      </p:transition>
    </mc:Choice>
    <mc:Fallback>
      <p:transition xmlns:p14="http://schemas.microsoft.com/office/powerpoint/2010/main" spd="slow" advTm="521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4067" y="161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Log Views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39976" y="38551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Gconn</a:t>
            </a:r>
            <a:r>
              <a:rPr lang="en-US" dirty="0" smtClean="0"/>
              <a:t> Log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4851"/>
            <a:ext cx="9144000" cy="36873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12" y="754851"/>
            <a:ext cx="9144000" cy="3644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12" y="754851"/>
            <a:ext cx="9144000" cy="3744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54851"/>
            <a:ext cx="9144000" cy="3957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88566"/>
            <a:ext cx="9144000" cy="37176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03038"/>
            <a:ext cx="9144000" cy="39095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44041"/>
            <a:ext cx="9144000" cy="3968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312" y="744039"/>
            <a:ext cx="9144000" cy="39685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312" y="744037"/>
            <a:ext cx="9144000" cy="39685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328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64724">
        <p15:prstTrans prst="fallOver"/>
      </p:transition>
    </mc:Choice>
    <mc:Fallback>
      <p:transition xmlns:p14="http://schemas.microsoft.com/office/powerpoint/2010/main" spd="slow" advTm="6472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4067" y="161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Log Views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39976" y="38551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P4GC Log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6788"/>
            <a:ext cx="9144000" cy="2567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12" y="886788"/>
            <a:ext cx="9144000" cy="2589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6589"/>
            <a:ext cx="9144000" cy="25898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" y="886589"/>
            <a:ext cx="9144000" cy="2591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52738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44395">
        <p15:prstTrans prst="fallOver"/>
      </p:transition>
    </mc:Choice>
    <mc:Fallback>
      <p:transition xmlns:p14="http://schemas.microsoft.com/office/powerpoint/2010/main" spd="slow" advTm="4439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4067" y="161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Log Views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39976" y="38551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Gconn</a:t>
            </a:r>
            <a:r>
              <a:rPr lang="en-US" dirty="0" smtClean="0"/>
              <a:t> Log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5302"/>
            <a:ext cx="9144000" cy="3717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5302"/>
            <a:ext cx="9144000" cy="37103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5302"/>
            <a:ext cx="9144000" cy="3808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6432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5142">
        <p15:prstTrans prst="fallOver"/>
      </p:transition>
    </mc:Choice>
    <mc:Fallback>
      <p:transition xmlns:p14="http://schemas.microsoft.com/office/powerpoint/2010/main" spd="slow" advTm="3514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4067" y="161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Log Views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39976" y="38551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 Log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9397"/>
            <a:ext cx="9144000" cy="2810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9762"/>
            <a:ext cx="9144000" cy="2790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12" y="1161603"/>
            <a:ext cx="9144000" cy="2778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312" y="1134853"/>
            <a:ext cx="9144000" cy="2779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312" y="1089032"/>
            <a:ext cx="9144000" cy="2825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312" y="1094974"/>
            <a:ext cx="9144000" cy="28197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2" y="1109397"/>
            <a:ext cx="9129376" cy="2852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53067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9931">
        <p15:prstTrans prst="fallOver"/>
      </p:transition>
    </mc:Choice>
    <mc:Fallback>
      <p:transition xmlns:p14="http://schemas.microsoft.com/office/powerpoint/2010/main" spd="slow" advTm="2993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93" y="564886"/>
            <a:ext cx="7520940" cy="1266031"/>
          </a:xfrm>
        </p:spPr>
        <p:txBody>
          <a:bodyPr>
            <a:norm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SSH CLONE a REPO from</a:t>
            </a:r>
          </a:p>
          <a:p>
            <a:pPr algn="ctr"/>
            <a:r>
              <a:rPr lang="en-US" sz="2000" dirty="0" smtClean="0"/>
              <a:t>Helix4Git</a:t>
            </a:r>
            <a:r>
              <a:rPr lang="en-US" sz="2000" dirty="0"/>
              <a:t> </a:t>
            </a:r>
            <a:r>
              <a:rPr lang="en-US" sz="2000" dirty="0" smtClean="0"/>
              <a:t>Connector</a:t>
            </a:r>
          </a:p>
        </p:txBody>
      </p:sp>
      <p:sp>
        <p:nvSpPr>
          <p:cNvPr id="2" name="Rectangle 1"/>
          <p:cNvSpPr/>
          <p:nvPr/>
        </p:nvSpPr>
        <p:spPr>
          <a:xfrm>
            <a:off x="910166" y="226231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Requirements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43415" y="2638563"/>
            <a:ext cx="58238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/>
              <a:buChar char="•"/>
            </a:pPr>
            <a:r>
              <a:rPr lang="en-US" sz="2000" smtClean="0"/>
              <a:t>User has the permission </a:t>
            </a:r>
            <a:r>
              <a:rPr lang="en-US" sz="2000" dirty="0"/>
              <a:t>to </a:t>
            </a:r>
            <a:r>
              <a:rPr lang="en-US" sz="2000" dirty="0" smtClean="0"/>
              <a:t>‘read’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312333" y="3069167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p4 grant-permission </a:t>
            </a:r>
            <a:r>
              <a:rPr lang="en-US" dirty="0"/>
              <a:t>–u </a:t>
            </a:r>
            <a:r>
              <a:rPr lang="en-US" dirty="0" err="1"/>
              <a:t>vkanczes</a:t>
            </a:r>
            <a:r>
              <a:rPr lang="en-US" dirty="0"/>
              <a:t> –d repo –p </a:t>
            </a:r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265631" y="4400469"/>
            <a:ext cx="7408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buFont typeface="Arial"/>
              <a:buChar char="•"/>
            </a:pPr>
            <a:r>
              <a:rPr lang="en-US" sz="2000" smtClean="0"/>
              <a:t>User’s </a:t>
            </a:r>
            <a:r>
              <a:rPr lang="en-US" sz="2000" dirty="0"/>
              <a:t>SSH key has been added to the Connector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3414" y="3519516"/>
            <a:ext cx="7190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/>
              <a:buChar char="•"/>
            </a:pPr>
            <a:r>
              <a:rPr lang="en-US" sz="2000" dirty="0" err="1" smtClean="0"/>
              <a:t>Gconn</a:t>
            </a:r>
            <a:r>
              <a:rPr lang="en-US" sz="2000" dirty="0" smtClean="0"/>
              <a:t>-user has admin permission to the graph depot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312333" y="3975381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p4 grant-permission </a:t>
            </a:r>
            <a:r>
              <a:rPr lang="en-US" dirty="0"/>
              <a:t>–u </a:t>
            </a:r>
            <a:r>
              <a:rPr lang="en-US" dirty="0" err="1" smtClean="0"/>
              <a:t>gconn</a:t>
            </a:r>
            <a:r>
              <a:rPr lang="en-US" dirty="0" smtClean="0"/>
              <a:t>-user–d </a:t>
            </a:r>
            <a:r>
              <a:rPr lang="en-US" dirty="0"/>
              <a:t>repo –p </a:t>
            </a:r>
            <a:r>
              <a:rPr lang="en-US" dirty="0" smtClean="0"/>
              <a:t>admin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841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42254">
        <p15:prstTrans prst="fallOver"/>
      </p:transition>
    </mc:Choice>
    <mc:Fallback>
      <p:transition xmlns:p14="http://schemas.microsoft.com/office/powerpoint/2010/main" spd="slow" advTm="4225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4" grpId="0"/>
      <p:bldP spid="5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49" y="91440"/>
            <a:ext cx="8657463" cy="54864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COMMANDS -&gt; GCONN -&gt; git-remote-p4gc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5339" y="1727196"/>
            <a:ext cx="1456596" cy="3757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err="1" smtClean="0"/>
              <a:t>git</a:t>
            </a:r>
            <a:r>
              <a:rPr lang="en-US" sz="2100" dirty="0" smtClean="0"/>
              <a:t> pull | clone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41936" y="2843407"/>
            <a:ext cx="2747913" cy="375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git</a:t>
            </a:r>
            <a:r>
              <a:rPr lang="en-US" sz="1800" dirty="0" smtClean="0"/>
              <a:t> upload-pack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66561" y="2843407"/>
            <a:ext cx="2747913" cy="375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p4 graph pack-objects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1" name="Picture 20" descr="skd188256sd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5" y="2503693"/>
            <a:ext cx="1349829" cy="11568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107867" y="2187991"/>
            <a:ext cx="1480131" cy="2060087"/>
            <a:chOff x="3092881" y="1448082"/>
            <a:chExt cx="1480131" cy="206008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2881" y="1448082"/>
              <a:ext cx="1398038" cy="2060087"/>
            </a:xfrm>
            <a:prstGeom prst="rect">
              <a:avLst/>
            </a:prstGeom>
          </p:spPr>
        </p:pic>
        <p:sp>
          <p:nvSpPr>
            <p:cNvPr id="26" name="Rounded Rectangle 25"/>
            <p:cNvSpPr/>
            <p:nvPr/>
          </p:nvSpPr>
          <p:spPr>
            <a:xfrm rot="2919626">
              <a:off x="3590571" y="2110135"/>
              <a:ext cx="968587" cy="99629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scene3d>
              <a:camera prst="orthographicFront">
                <a:rot lat="21594000" lon="3660000" rev="2940000"/>
              </a:camera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dirty="0" smtClean="0">
                  <a:solidFill>
                    <a:srgbClr val="000000"/>
                  </a:solidFill>
                </a:rPr>
                <a:t>epo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 rot="4470114">
              <a:off x="3663660" y="2503643"/>
              <a:ext cx="822407" cy="50211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scene3d>
              <a:camera prst="orthographicFront">
                <a:rot lat="21594000" lon="3714000" rev="4500000"/>
              </a:camera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repo3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152" y="2000571"/>
            <a:ext cx="1635540" cy="225887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flipH="1">
            <a:off x="7033445" y="3439885"/>
            <a:ext cx="17889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Graph //repo/</a:t>
            </a:r>
            <a:r>
              <a:rPr lang="is-IS" sz="1200" b="1" dirty="0" smtClean="0">
                <a:latin typeface="Arial"/>
                <a:cs typeface="Arial"/>
              </a:rPr>
              <a:t>…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7110152" y="3818095"/>
            <a:ext cx="168142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latin typeface="Arial"/>
                <a:cs typeface="Arial"/>
              </a:rPr>
              <a:t>Graph //</a:t>
            </a:r>
            <a:r>
              <a:rPr lang="en-US" sz="1200" b="1" dirty="0" smtClean="0">
                <a:latin typeface="Arial"/>
                <a:cs typeface="Arial"/>
              </a:rPr>
              <a:t>graphs/</a:t>
            </a:r>
            <a:r>
              <a:rPr lang="is-IS" sz="1200" b="1" dirty="0" smtClean="0">
                <a:latin typeface="Arial"/>
                <a:cs typeface="Arial"/>
              </a:rPr>
              <a:t>…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56739" y="2996055"/>
            <a:ext cx="19497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Classic //depot/</a:t>
            </a:r>
            <a:r>
              <a:rPr lang="is-IS" sz="1200" b="1" dirty="0" smtClean="0">
                <a:latin typeface="Arial"/>
                <a:cs typeface="Arial"/>
              </a:rPr>
              <a:t>…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62559" y="2654392"/>
            <a:ext cx="14711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969045" y="2654392"/>
            <a:ext cx="18724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69045" y="3660529"/>
            <a:ext cx="18724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262559" y="3660529"/>
            <a:ext cx="16957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4666561" y="3890993"/>
            <a:ext cx="2747913" cy="375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Updates the Connector Cache</a:t>
            </a:r>
          </a:p>
          <a:p>
            <a:endParaRPr lang="en-US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1122723" y="3874587"/>
            <a:ext cx="2747913" cy="375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Updates the client’s repo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0" name="Rectangular Callout 39"/>
          <p:cNvSpPr/>
          <p:nvPr/>
        </p:nvSpPr>
        <p:spPr>
          <a:xfrm>
            <a:off x="1224780" y="935917"/>
            <a:ext cx="7111165" cy="591674"/>
          </a:xfrm>
          <a:prstGeom prst="wedgeRectCallout">
            <a:avLst>
              <a:gd name="adj1" fmla="val 5851"/>
              <a:gd name="adj2" fmla="val -1061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Remote helper </a:t>
            </a:r>
            <a:r>
              <a:rPr lang="en-US" sz="1400" dirty="0" smtClean="0"/>
              <a:t>git-remote-p4gc invoked </a:t>
            </a:r>
            <a:r>
              <a:rPr lang="en-US" sz="1400" dirty="0"/>
              <a:t>by </a:t>
            </a:r>
            <a:r>
              <a:rPr lang="en-US" sz="1400" dirty="0" err="1"/>
              <a:t>git</a:t>
            </a:r>
            <a:r>
              <a:rPr lang="en-US" sz="1400" dirty="0"/>
              <a:t> when it needs to interact with remote repositories </a:t>
            </a:r>
            <a:r>
              <a:rPr lang="en-US" sz="1400" dirty="0" err="1"/>
              <a:t>git</a:t>
            </a:r>
            <a:r>
              <a:rPr lang="en-US" sz="1400" dirty="0"/>
              <a:t> does not support natively</a:t>
            </a:r>
            <a:r>
              <a:rPr lang="en-US" dirty="0"/>
              <a:t>.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947831" y="2000571"/>
            <a:ext cx="6008908" cy="502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200" dirty="0" smtClean="0"/>
              <a:t>Retrieves data from the Helix server to update the user’s local repo</a:t>
            </a:r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02309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8112">
        <p15:prstTrans prst="fallOver"/>
      </p:transition>
    </mc:Choice>
    <mc:Fallback>
      <p:transition xmlns:p14="http://schemas.microsoft.com/office/powerpoint/2010/main" spd="slow" advTm="3811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0" grpId="0"/>
      <p:bldP spid="35" grpId="0"/>
      <p:bldP spid="38" grpId="0"/>
      <p:bldP spid="40" grpId="0" animBg="1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1440"/>
            <a:ext cx="7520940" cy="548640"/>
          </a:xfrm>
        </p:spPr>
        <p:txBody>
          <a:bodyPr/>
          <a:lstStyle/>
          <a:p>
            <a:r>
              <a:rPr lang="en-US" sz="2000" dirty="0" smtClean="0"/>
              <a:t>Helix4Git</a:t>
            </a:r>
            <a:r>
              <a:rPr lang="en-US" dirty="0"/>
              <a:t> </a:t>
            </a:r>
            <a:r>
              <a:rPr lang="en-US" sz="1800" dirty="0" smtClean="0"/>
              <a:t>Connector Authentication &amp; Permissions</a:t>
            </a:r>
            <a:endParaRPr lang="en-US" sz="1800" dirty="0"/>
          </a:p>
        </p:txBody>
      </p:sp>
      <p:pic>
        <p:nvPicPr>
          <p:cNvPr id="8" name="Picture 7" descr="skd188256sd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8" y="5260932"/>
            <a:ext cx="1803240" cy="15454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8" y="1283270"/>
            <a:ext cx="2349990" cy="3753881"/>
          </a:xfrm>
          <a:prstGeom prst="rect">
            <a:avLst/>
          </a:prstGeom>
        </p:spPr>
      </p:pic>
      <p:cxnSp>
        <p:nvCxnSpPr>
          <p:cNvPr id="26" name="Elbow Connector 25"/>
          <p:cNvCxnSpPr>
            <a:stCxn id="8" idx="3"/>
          </p:cNvCxnSpPr>
          <p:nvPr/>
        </p:nvCxnSpPr>
        <p:spPr>
          <a:xfrm flipV="1">
            <a:off x="1932828" y="4264442"/>
            <a:ext cx="640621" cy="1769200"/>
          </a:xfrm>
          <a:prstGeom prst="bentConnector2">
            <a:avLst/>
          </a:prstGeom>
          <a:ln w="38100" cap="flat" cmpd="sng">
            <a:solidFill>
              <a:schemeClr val="tx1"/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38190" y="6271652"/>
            <a:ext cx="542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git@gconn:repo</a:t>
            </a:r>
            <a:r>
              <a:rPr lang="en-US" dirty="0" smtClean="0"/>
              <a:t>/repo3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38866" y="1069910"/>
            <a:ext cx="3064654" cy="132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174" y="1113993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Check user read permissions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73449" y="3565244"/>
            <a:ext cx="320614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73449" y="3648125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Check if the repo exists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702072" y="4442285"/>
            <a:ext cx="2902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Verify SSH Key Exists</a:t>
            </a:r>
          </a:p>
          <a:p>
            <a:r>
              <a:rPr lang="en-US" sz="1400" dirty="0" smtClean="0"/>
              <a:t>in </a:t>
            </a:r>
            <a:r>
              <a:rPr lang="en-US" sz="1400" dirty="0" err="1" smtClean="0"/>
              <a:t>git’s</a:t>
            </a:r>
            <a:r>
              <a:rPr lang="en-US" sz="1400" dirty="0" smtClean="0"/>
              <a:t> ~/.</a:t>
            </a:r>
            <a:r>
              <a:rPr lang="en-US" sz="1400" dirty="0" err="1" smtClean="0"/>
              <a:t>ssh</a:t>
            </a:r>
            <a:r>
              <a:rPr lang="en-US" sz="1400" dirty="0" smtClean="0"/>
              <a:t>/</a:t>
            </a:r>
            <a:r>
              <a:rPr lang="en-US" sz="1400" dirty="0" err="1" smtClean="0"/>
              <a:t>authorized_keys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573448" y="1466974"/>
            <a:ext cx="298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p4 </a:t>
            </a:r>
            <a:r>
              <a:rPr lang="en-US" sz="1400" b="1" dirty="0" smtClean="0"/>
              <a:t>check-permission </a:t>
            </a:r>
            <a:r>
              <a:rPr lang="en-US" sz="1400" dirty="0"/>
              <a:t>-u </a:t>
            </a:r>
            <a:r>
              <a:rPr lang="en-US" sz="1400" dirty="0" err="1"/>
              <a:t>vkanczes</a:t>
            </a:r>
            <a:r>
              <a:rPr lang="en-US" sz="1400" dirty="0"/>
              <a:t> -n //repo/repo3.git -p read}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8866" y="3956665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</a:t>
            </a:r>
            <a:r>
              <a:rPr lang="en-US" sz="1400" b="1" dirty="0" smtClean="0"/>
              <a:t>4 repos </a:t>
            </a:r>
            <a:r>
              <a:rPr lang="en-US" sz="1400" dirty="0"/>
              <a:t>-E //</a:t>
            </a:r>
            <a:r>
              <a:rPr lang="en-US" sz="1400" dirty="0" smtClean="0"/>
              <a:t>repo/repo1.git</a:t>
            </a:r>
            <a:endParaRPr lang="en-US" sz="1400" dirty="0"/>
          </a:p>
        </p:txBody>
      </p:sp>
      <p:grpSp>
        <p:nvGrpSpPr>
          <p:cNvPr id="4" name="Group 3"/>
          <p:cNvGrpSpPr/>
          <p:nvPr/>
        </p:nvGrpSpPr>
        <p:grpSpPr>
          <a:xfrm>
            <a:off x="5779591" y="831390"/>
            <a:ext cx="3174894" cy="4205761"/>
            <a:chOff x="5779591" y="831390"/>
            <a:chExt cx="3174894" cy="42057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9591" y="831390"/>
              <a:ext cx="3174894" cy="420576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flipH="1">
              <a:off x="6299152" y="4442285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Depot //graphs/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2368" y="2289149"/>
              <a:ext cx="1191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2017.1</a:t>
              </a:r>
              <a:endParaRPr 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6229566" y="3707041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Depot //repo/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44482" y="2903710"/>
            <a:ext cx="13766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573448" y="2289149"/>
            <a:ext cx="3064654" cy="132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573449" y="2339019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Check </a:t>
            </a:r>
            <a:r>
              <a:rPr lang="en-US" sz="1600" dirty="0" err="1" smtClean="0"/>
              <a:t>gconn</a:t>
            </a:r>
            <a:r>
              <a:rPr lang="en-US" sz="1600" dirty="0" smtClean="0"/>
              <a:t>-user permissions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54346" y="2677573"/>
            <a:ext cx="298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p4 </a:t>
            </a:r>
            <a:r>
              <a:rPr lang="en-US" sz="1400" b="1" dirty="0" smtClean="0"/>
              <a:t>check-permission </a:t>
            </a:r>
            <a:r>
              <a:rPr lang="en-US" sz="1400" dirty="0"/>
              <a:t>-u </a:t>
            </a:r>
            <a:r>
              <a:rPr lang="en-US" sz="1400" dirty="0" err="1"/>
              <a:t>gconn</a:t>
            </a:r>
            <a:r>
              <a:rPr lang="en-US" sz="1400" dirty="0"/>
              <a:t>-user -n //repo/repo3.git -p admin}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5879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17659">
        <p15:prstTrans prst="fallOver"/>
      </p:transition>
    </mc:Choice>
    <mc:Fallback>
      <p:transition xmlns:p14="http://schemas.microsoft.com/office/powerpoint/2010/main" spd="slow" advTm="1765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6" grpId="0"/>
      <p:bldP spid="3" grpId="0"/>
      <p:bldP spid="17" grpId="0"/>
      <p:bldP spid="18" grpId="0"/>
      <p:bldP spid="30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679" y="111942"/>
            <a:ext cx="3817321" cy="548640"/>
          </a:xfrm>
        </p:spPr>
        <p:txBody>
          <a:bodyPr/>
          <a:lstStyle/>
          <a:p>
            <a:r>
              <a:rPr lang="en-US" sz="1800" dirty="0" smtClean="0"/>
              <a:t>CLONE The REPO – GCONN/</a:t>
            </a:r>
            <a:r>
              <a:rPr lang="en-US" sz="1800" dirty="0" err="1" smtClean="0"/>
              <a:t>GiT</a:t>
            </a:r>
            <a:r>
              <a:rPr lang="en-US" sz="1800" dirty="0" smtClean="0"/>
              <a:t> ACTIONS </a:t>
            </a:r>
            <a:endParaRPr lang="en-US" sz="1800" dirty="0"/>
          </a:p>
        </p:txBody>
      </p:sp>
      <p:cxnSp>
        <p:nvCxnSpPr>
          <p:cNvPr id="31" name="Straight Arrow Connector 30"/>
          <p:cNvCxnSpPr>
            <a:endCxn id="15" idx="1"/>
          </p:cNvCxnSpPr>
          <p:nvPr/>
        </p:nvCxnSpPr>
        <p:spPr>
          <a:xfrm rot="5400000" flipH="1" flipV="1">
            <a:off x="-734305" y="3473535"/>
            <a:ext cx="2723208" cy="71810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kd188256sd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3" y="5123343"/>
            <a:ext cx="1349829" cy="11568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33716" y="3023176"/>
            <a:ext cx="281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/>
              <a:t>git-remote-p4gc </a:t>
            </a:r>
            <a:r>
              <a:rPr lang="en-US" sz="1400" dirty="0"/>
              <a:t>origin p4gc:/</a:t>
            </a:r>
            <a:r>
              <a:rPr lang="en-US" sz="1400" dirty="0" smtClean="0"/>
              <a:t>/perforce:1666/repo/repo3.git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8185022" y="5332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257333" y="6272773"/>
            <a:ext cx="322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git@gconn:repo</a:t>
            </a:r>
            <a:r>
              <a:rPr lang="en-US" dirty="0" smtClean="0"/>
              <a:t>/repo3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86351" y="911577"/>
            <a:ext cx="2018653" cy="3118810"/>
            <a:chOff x="986351" y="911577"/>
            <a:chExt cx="2260266" cy="3101700"/>
          </a:xfrm>
        </p:grpSpPr>
        <p:grpSp>
          <p:nvGrpSpPr>
            <p:cNvPr id="4" name="Group 3"/>
            <p:cNvGrpSpPr/>
            <p:nvPr/>
          </p:nvGrpSpPr>
          <p:grpSpPr>
            <a:xfrm>
              <a:off x="986351" y="911577"/>
              <a:ext cx="2260266" cy="3101700"/>
              <a:chOff x="986351" y="911577"/>
              <a:chExt cx="2260266" cy="31017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6351" y="911577"/>
                <a:ext cx="2098258" cy="3101700"/>
              </a:xfrm>
              <a:prstGeom prst="rect">
                <a:avLst/>
              </a:prstGeom>
            </p:spPr>
          </p:pic>
          <p:sp>
            <p:nvSpPr>
              <p:cNvPr id="10" name="Rounded Rectangle 9"/>
              <p:cNvSpPr/>
              <p:nvPr/>
            </p:nvSpPr>
            <p:spPr>
              <a:xfrm rot="2919626">
                <a:off x="2023259" y="1963356"/>
                <a:ext cx="1031956" cy="1414760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scene3d>
                <a:camera prst="orthographicFront">
                  <a:rot lat="21594000" lon="3660000" rev="2940000"/>
                </a:camera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r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epo</a:t>
                </a:r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 rot="4470114">
              <a:off x="2123900" y="2420166"/>
              <a:ext cx="827804" cy="46243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scene3d>
              <a:camera prst="orthographicFront">
                <a:rot lat="21594000" lon="3714000" rev="4500000"/>
              </a:camera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repo3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59433" y="1042056"/>
            <a:ext cx="2531180" cy="3245804"/>
            <a:chOff x="6159433" y="1042056"/>
            <a:chExt cx="2531180" cy="324580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845" y="1042056"/>
              <a:ext cx="2350127" cy="324580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 flipH="1">
              <a:off x="6159433" y="3235128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Depot //repo/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6159433" y="3753388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Depot //graphs/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6159433" y="2514235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Classic Depot //depot/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096150" y="1373752"/>
            <a:ext cx="5465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Git</a:t>
            </a:r>
            <a:r>
              <a:rPr lang="en-US" sz="1600" dirty="0" smtClean="0"/>
              <a:t> client calls </a:t>
            </a:r>
            <a:r>
              <a:rPr lang="en-US" sz="1600" dirty="0" err="1" smtClean="0"/>
              <a:t>gconn</a:t>
            </a:r>
            <a:r>
              <a:rPr lang="en-US" sz="1600" dirty="0" smtClean="0"/>
              <a:t> </a:t>
            </a:r>
          </a:p>
          <a:p>
            <a:r>
              <a:rPr lang="en-US" sz="1600" b="1" dirty="0" err="1" smtClean="0"/>
              <a:t>git</a:t>
            </a:r>
            <a:r>
              <a:rPr lang="en-US" sz="1600" b="1" dirty="0"/>
              <a:t>-upload-pack </a:t>
            </a:r>
            <a:r>
              <a:rPr lang="en-US" sz="1600" dirty="0"/>
              <a:t>'repo/</a:t>
            </a:r>
            <a:r>
              <a:rPr lang="en-US" sz="1600" dirty="0" smtClean="0"/>
              <a:t>repo3</a:t>
            </a:r>
          </a:p>
          <a:p>
            <a:r>
              <a:rPr lang="en-US" sz="1600" dirty="0" smtClean="0"/>
              <a:t>' </a:t>
            </a:r>
            <a:r>
              <a:rPr lang="en-US" sz="1600" dirty="0"/>
              <a:t>--user=</a:t>
            </a:r>
            <a:r>
              <a:rPr lang="en-US" sz="1600" dirty="0" err="1"/>
              <a:t>vkanczes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3111071" y="2369566"/>
            <a:ext cx="16933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Syncs the repo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3105653" y="4001987"/>
            <a:ext cx="2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Updates Connector Cache</a:t>
            </a:r>
            <a:endParaRPr lang="en-US" sz="1400" dirty="0"/>
          </a:p>
        </p:txBody>
      </p:sp>
      <p:cxnSp>
        <p:nvCxnSpPr>
          <p:cNvPr id="33" name="Straight Arrow Connector 30"/>
          <p:cNvCxnSpPr>
            <a:stCxn id="15" idx="2"/>
            <a:endCxn id="17" idx="0"/>
          </p:cNvCxnSpPr>
          <p:nvPr/>
        </p:nvCxnSpPr>
        <p:spPr>
          <a:xfrm rot="5400000">
            <a:off x="854113" y="4054123"/>
            <a:ext cx="1092956" cy="104548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203823" y="3907348"/>
            <a:ext cx="2873999" cy="210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08367" y="2899969"/>
            <a:ext cx="2601848" cy="82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083671" y="4640191"/>
            <a:ext cx="6837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Sends the repo to the user’s client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3461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4519">
        <p15:prstTrans prst="fallOver"/>
      </p:transition>
    </mc:Choice>
    <mc:Fallback>
      <p:transition xmlns:p14="http://schemas.microsoft.com/office/powerpoint/2010/main" spd="slow" advTm="2451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8" grpId="0"/>
      <p:bldP spid="3" grpId="0"/>
      <p:bldP spid="27" grpId="0"/>
      <p:bldP spid="30" grpId="0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283" y="0"/>
            <a:ext cx="3654496" cy="548640"/>
          </a:xfrm>
        </p:spPr>
        <p:txBody>
          <a:bodyPr/>
          <a:lstStyle/>
          <a:p>
            <a:r>
              <a:rPr lang="en-US" sz="1800" dirty="0" smtClean="0"/>
              <a:t>CLONE The Repo - P4GC ACTIONS</a:t>
            </a:r>
            <a:endParaRPr lang="en-US" sz="1800" dirty="0"/>
          </a:p>
        </p:txBody>
      </p:sp>
      <p:cxnSp>
        <p:nvCxnSpPr>
          <p:cNvPr id="31" name="Straight Arrow Connector 30"/>
          <p:cNvCxnSpPr>
            <a:endCxn id="15" idx="1"/>
          </p:cNvCxnSpPr>
          <p:nvPr/>
        </p:nvCxnSpPr>
        <p:spPr>
          <a:xfrm rot="5400000" flipH="1" flipV="1">
            <a:off x="-738581" y="3469257"/>
            <a:ext cx="2731761" cy="71810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kd188256sd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3" y="5123343"/>
            <a:ext cx="1349829" cy="11568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185022" y="5332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174913" y="6192102"/>
            <a:ext cx="365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err="1" smtClean="0"/>
              <a:t>git@gconn:repo</a:t>
            </a:r>
            <a:r>
              <a:rPr lang="en-US" dirty="0" smtClean="0"/>
              <a:t>/repo3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51" y="911577"/>
            <a:ext cx="2098258" cy="31017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 rot="2919626">
            <a:off x="2023259" y="1963356"/>
            <a:ext cx="1031956" cy="14147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>
              <a:rot lat="21594000" lon="3660000" rev="294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46" y="1042056"/>
            <a:ext cx="2056842" cy="2840743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3578142" y="1249695"/>
            <a:ext cx="23737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52532" y="1394471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Check and fetch repo branches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3220322" y="1702248"/>
            <a:ext cx="298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/>
              <a:t>p</a:t>
            </a:r>
            <a:r>
              <a:rPr lang="en-US" sz="1400" b="1" dirty="0" smtClean="0"/>
              <a:t>4 graph </a:t>
            </a:r>
            <a:r>
              <a:rPr lang="en-US" sz="1400" b="1" dirty="0"/>
              <a:t>show-ref </a:t>
            </a:r>
            <a:r>
              <a:rPr lang="en-US" sz="1400" dirty="0"/>
              <a:t>-n //repo/</a:t>
            </a:r>
            <a:r>
              <a:rPr lang="en-US" sz="1400" dirty="0" smtClean="0"/>
              <a:t>repo3.git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084608" y="3008435"/>
            <a:ext cx="3228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/>
              <a:t>p</a:t>
            </a:r>
            <a:r>
              <a:rPr lang="en-US" sz="1400" b="1" dirty="0" smtClean="0"/>
              <a:t>4 graph </a:t>
            </a:r>
            <a:r>
              <a:rPr lang="en-US" sz="1400" b="1" dirty="0"/>
              <a:t>pack-objects </a:t>
            </a:r>
            <a:r>
              <a:rPr lang="en-US" sz="1400" dirty="0"/>
              <a:t>-n //repo/repo3.git -o ./</a:t>
            </a:r>
            <a:r>
              <a:rPr lang="en-US" sz="1400" dirty="0" err="1"/>
              <a:t>gconn.ebbdvY</a:t>
            </a:r>
            <a:r>
              <a:rPr lang="en-US" sz="1400" dirty="0"/>
              <a:t> 11e80ee4cbcfdf7a21be5d66ee7ac7252e368651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220322" y="2595383"/>
            <a:ext cx="306387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20322" y="2714794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Call graph pack-objects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2453160" y="603800"/>
            <a:ext cx="5101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git-remote-p4gc origin p4gc:/</a:t>
            </a:r>
            <a:r>
              <a:rPr lang="en-US" sz="1400" dirty="0" smtClean="0"/>
              <a:t>/perforce:1666/</a:t>
            </a:r>
            <a:r>
              <a:rPr lang="en-US" sz="1400" dirty="0"/>
              <a:t>repo/repo3.git</a:t>
            </a:r>
          </a:p>
        </p:txBody>
      </p:sp>
      <p:sp>
        <p:nvSpPr>
          <p:cNvPr id="4" name="Rectangle 3"/>
          <p:cNvSpPr/>
          <p:nvPr/>
        </p:nvSpPr>
        <p:spPr>
          <a:xfrm>
            <a:off x="3084609" y="3978666"/>
            <a:ext cx="39850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git</a:t>
            </a:r>
            <a:r>
              <a:rPr lang="en-US" sz="1400" dirty="0"/>
              <a:t> index-pack /opt/perforce/</a:t>
            </a:r>
            <a:r>
              <a:rPr lang="en-US" sz="1400" dirty="0" err="1"/>
              <a:t>git</a:t>
            </a:r>
            <a:r>
              <a:rPr lang="en-US" sz="1400" dirty="0"/>
              <a:t>-connector/repos/repo/repo3.git/objects/pack/pack-5522838bd2cb7b0993f33d71893942626e013b13.pack</a:t>
            </a:r>
          </a:p>
        </p:txBody>
      </p:sp>
      <p:sp>
        <p:nvSpPr>
          <p:cNvPr id="18" name="Rounded Rectangle 17"/>
          <p:cNvSpPr/>
          <p:nvPr/>
        </p:nvSpPr>
        <p:spPr>
          <a:xfrm rot="4470114">
            <a:off x="2123900" y="2420166"/>
            <a:ext cx="827804" cy="46243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orthographicFront">
              <a:rot lat="21594000" lon="3714000" rev="450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repo3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159433" y="1042056"/>
            <a:ext cx="2531180" cy="3245804"/>
            <a:chOff x="6159433" y="1042056"/>
            <a:chExt cx="2531180" cy="32458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845" y="1042056"/>
              <a:ext cx="2350127" cy="324580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 flipH="1">
              <a:off x="6159433" y="3235128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Depot //repo/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6159433" y="3753388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Depot //graphs/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6159433" y="2514235"/>
              <a:ext cx="25311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Classic Depot //depot/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984742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0404">
        <p15:prstTrans prst="fallOver"/>
      </p:transition>
    </mc:Choice>
    <mc:Fallback>
      <p:transition xmlns:p14="http://schemas.microsoft.com/office/powerpoint/2010/main" spd="slow" advTm="3040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27" grpId="0"/>
      <p:bldP spid="30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4067" y="161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Log Views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39976" y="38551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Gconn</a:t>
            </a:r>
            <a:r>
              <a:rPr lang="en-US" dirty="0" smtClean="0"/>
              <a:t> Log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2" y="847258"/>
            <a:ext cx="9144000" cy="2257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12" y="3523054"/>
            <a:ext cx="9144000" cy="33842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976" y="3104447"/>
            <a:ext cx="113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P4GC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763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12190">
        <p15:prstTrans prst="fallOver"/>
      </p:transition>
    </mc:Choice>
    <mc:Fallback>
      <p:transition xmlns:p14="http://schemas.microsoft.com/office/powerpoint/2010/main" spd="slow" advTm="1219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78021"/>
            <a:ext cx="7520940" cy="548640"/>
          </a:xfrm>
        </p:spPr>
        <p:txBody>
          <a:bodyPr/>
          <a:lstStyle/>
          <a:p>
            <a:pPr algn="ctr"/>
            <a:r>
              <a:rPr lang="en-US" sz="1800" dirty="0" smtClean="0"/>
              <a:t>Helix4Git</a:t>
            </a:r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558588" y="2343702"/>
            <a:ext cx="1576766" cy="2518729"/>
            <a:chOff x="223458" y="1527688"/>
            <a:chExt cx="1576766" cy="251872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458" y="1527688"/>
              <a:ext cx="1576765" cy="251872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22960" y="2440951"/>
              <a:ext cx="9772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n w="12700">
                    <a:solidFill>
                      <a:schemeClr val="tx1"/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Helix4Git </a:t>
              </a:r>
            </a:p>
            <a:p>
              <a:r>
                <a:rPr lang="en-US" sz="1400" b="1" dirty="0" smtClean="0">
                  <a:ln w="12700">
                    <a:solidFill>
                      <a:schemeClr val="tx1"/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Connector</a:t>
              </a:r>
              <a:endParaRPr lang="en-US" sz="1400" b="1" dirty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542" y="2343702"/>
            <a:ext cx="1986643" cy="26316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flipH="1">
            <a:off x="6690125" y="4537936"/>
            <a:ext cx="253118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Arial"/>
                <a:cs typeface="Arial"/>
              </a:rPr>
              <a:t>Graph Depot //repo/</a:t>
            </a:r>
            <a:r>
              <a:rPr lang="is-IS" sz="1100" b="1" dirty="0" smtClean="0">
                <a:latin typeface="Arial"/>
                <a:cs typeface="Arial"/>
              </a:rPr>
              <a:t>…</a:t>
            </a:r>
            <a:endParaRPr lang="en-US" sz="11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130" y="567763"/>
            <a:ext cx="818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We have the new depot of type graph for </a:t>
            </a:r>
            <a:r>
              <a:rPr lang="en-US" sz="1600" dirty="0" err="1" smtClean="0"/>
              <a:t>git</a:t>
            </a:r>
            <a:r>
              <a:rPr lang="en-US" sz="1600" dirty="0" smtClean="0"/>
              <a:t> data, why do we need the Connector?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78" y="2705652"/>
            <a:ext cx="1517375" cy="22932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1130" y="910694"/>
            <a:ext cx="8183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The Connector serves as a remote </a:t>
            </a:r>
            <a:r>
              <a:rPr lang="en-US" sz="1400" dirty="0" err="1" smtClean="0"/>
              <a:t>Git</a:t>
            </a:r>
            <a:r>
              <a:rPr lang="en-US" sz="1400" dirty="0" smtClean="0"/>
              <a:t> server so that developers can seamlessly clone, pull and push using </a:t>
            </a:r>
            <a:r>
              <a:rPr lang="en-US" sz="1400" dirty="0" err="1" smtClean="0"/>
              <a:t>git</a:t>
            </a:r>
            <a:r>
              <a:rPr lang="en-US" sz="1400" dirty="0" smtClean="0"/>
              <a:t> commands and have their changes: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772135" y="3603066"/>
            <a:ext cx="178645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44415" y="3780185"/>
            <a:ext cx="52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1130" y="1438744"/>
            <a:ext cx="818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Pushed to the Helix server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1130" y="1769476"/>
            <a:ext cx="818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Fetched from the Helix 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5202" y="3190545"/>
            <a:ext cx="119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2017.1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172088" y="3603751"/>
            <a:ext cx="1663825" cy="24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54641" y="3765207"/>
            <a:ext cx="7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P4GC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172088" y="4262783"/>
            <a:ext cx="16638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1772136" y="4262783"/>
            <a:ext cx="16844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558589" y="1934160"/>
            <a:ext cx="178645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9041" y="1974370"/>
            <a:ext cx="110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GCONN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585361" y="4973187"/>
            <a:ext cx="16638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727348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2091">
        <p15:prstTrans prst="fallOver"/>
      </p:transition>
    </mc:Choice>
    <mc:Fallback>
      <p:transition xmlns:p14="http://schemas.microsoft.com/office/powerpoint/2010/main" spd="slow" advTm="2209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22" grpId="0"/>
      <p:bldP spid="17" grpId="0"/>
      <p:bldP spid="28" grpId="0"/>
      <p:bldP spid="31" grpId="0"/>
      <p:bldP spid="11" grpId="0"/>
      <p:bldP spid="33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445" y="473336"/>
            <a:ext cx="7520940" cy="450745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Special Connector Commands</a:t>
            </a:r>
          </a:p>
          <a:p>
            <a:pPr algn="ctr"/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000" dirty="0" err="1"/>
              <a:t>g</a:t>
            </a:r>
            <a:r>
              <a:rPr lang="en-US" sz="2000" dirty="0" err="1" smtClean="0"/>
              <a:t>it</a:t>
            </a:r>
            <a:r>
              <a:rPr lang="en-US" sz="2000" dirty="0" smtClean="0"/>
              <a:t> clone </a:t>
            </a:r>
            <a:r>
              <a:rPr lang="en-US" sz="2000" dirty="0" err="1" smtClean="0"/>
              <a:t>git@Connector</a:t>
            </a:r>
            <a:r>
              <a:rPr lang="en-US" sz="2000" dirty="0" smtClean="0"/>
              <a:t>:@help</a:t>
            </a:r>
          </a:p>
          <a:p>
            <a:pPr>
              <a:buFont typeface="Arial" charset="0"/>
              <a:buChar char="•"/>
            </a:pPr>
            <a:r>
              <a:rPr lang="en-US" sz="2000" dirty="0" err="1"/>
              <a:t>git</a:t>
            </a:r>
            <a:r>
              <a:rPr lang="en-US" sz="2000" dirty="0"/>
              <a:t> clone </a:t>
            </a:r>
            <a:r>
              <a:rPr lang="en-US" sz="2000" dirty="0" err="1"/>
              <a:t>git@Connector</a:t>
            </a:r>
            <a:r>
              <a:rPr lang="en-US" sz="2000" dirty="0" smtClean="0"/>
              <a:t>:@info</a:t>
            </a: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sz="2000" dirty="0" err="1"/>
              <a:t>git</a:t>
            </a:r>
            <a:r>
              <a:rPr lang="en-US" sz="2000" dirty="0"/>
              <a:t> clone </a:t>
            </a:r>
            <a:r>
              <a:rPr lang="en-US" sz="2000" dirty="0" err="1"/>
              <a:t>git@Connector</a:t>
            </a:r>
            <a:r>
              <a:rPr lang="en-US" sz="2000" dirty="0" smtClean="0"/>
              <a:t>:@list</a:t>
            </a: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sz="2000" dirty="0" err="1"/>
              <a:t>git</a:t>
            </a:r>
            <a:r>
              <a:rPr lang="en-US" sz="2000" dirty="0"/>
              <a:t> clone </a:t>
            </a:r>
            <a:r>
              <a:rPr lang="en-US" sz="2000" dirty="0" err="1"/>
              <a:t>git@Connector</a:t>
            </a:r>
            <a:r>
              <a:rPr lang="en-US" sz="2000" dirty="0"/>
              <a:t>:@</a:t>
            </a:r>
            <a:r>
              <a:rPr lang="en-US" sz="2000" dirty="0" err="1" smtClean="0"/>
              <a:t>defaultbranch:depot</a:t>
            </a:r>
            <a:r>
              <a:rPr lang="en-US" sz="2000" dirty="0" smtClean="0"/>
              <a:t>/repo</a:t>
            </a:r>
          </a:p>
          <a:p>
            <a:pPr>
              <a:buFont typeface="Arial" charset="0"/>
              <a:buChar char="•"/>
            </a:pPr>
            <a:r>
              <a:rPr lang="en-US" sz="2000" dirty="0" err="1"/>
              <a:t>git</a:t>
            </a:r>
            <a:r>
              <a:rPr lang="en-US" sz="2000" dirty="0"/>
              <a:t> clone </a:t>
            </a:r>
            <a:r>
              <a:rPr lang="en-US" sz="2000" dirty="0" err="1"/>
              <a:t>git@Connector</a:t>
            </a:r>
            <a:r>
              <a:rPr lang="en-US" sz="2000" dirty="0"/>
              <a:t>:@</a:t>
            </a:r>
            <a:r>
              <a:rPr lang="en-US" sz="2000" dirty="0" err="1" smtClean="0"/>
              <a:t>defaultbranch:depot</a:t>
            </a:r>
            <a:r>
              <a:rPr lang="en-US" sz="2000" dirty="0" smtClean="0"/>
              <a:t>/repo=</a:t>
            </a:r>
          </a:p>
          <a:p>
            <a:pPr>
              <a:buFont typeface="Arial" charset="0"/>
              <a:buChar char="•"/>
            </a:pPr>
            <a:r>
              <a:rPr lang="en-US" sz="2000" dirty="0" err="1"/>
              <a:t>git</a:t>
            </a:r>
            <a:r>
              <a:rPr lang="en-US" sz="2000" dirty="0"/>
              <a:t> clone </a:t>
            </a:r>
            <a:r>
              <a:rPr lang="en-US" sz="2000" dirty="0" err="1"/>
              <a:t>git@Connector</a:t>
            </a:r>
            <a:r>
              <a:rPr lang="en-US" sz="2000" dirty="0"/>
              <a:t>:@</a:t>
            </a:r>
            <a:r>
              <a:rPr lang="en-US" sz="2000" dirty="0" err="1" smtClean="0"/>
              <a:t>defaultbranch:depot</a:t>
            </a:r>
            <a:r>
              <a:rPr lang="en-US" sz="2000" dirty="0" smtClean="0"/>
              <a:t>/repo=branch</a:t>
            </a:r>
          </a:p>
          <a:p>
            <a:pPr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86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68883">
        <p15:prstTrans prst="fallOver"/>
      </p:transition>
    </mc:Choice>
    <mc:Fallback>
      <p:transition xmlns:p14="http://schemas.microsoft.com/office/powerpoint/2010/main" spd="slow" advTm="6888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445" y="473336"/>
            <a:ext cx="7520940" cy="450745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Special Connector Commands</a:t>
            </a:r>
          </a:p>
          <a:p>
            <a:pPr algn="ctr"/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7" y="1024799"/>
            <a:ext cx="8048300" cy="5254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7" y="1024800"/>
            <a:ext cx="8048300" cy="5244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08" y="1015403"/>
            <a:ext cx="8010731" cy="5254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77" y="1015403"/>
            <a:ext cx="8050730" cy="5254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77" y="1015400"/>
            <a:ext cx="8010732" cy="5257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3107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5958">
        <p15:prstTrans prst="fallOver"/>
      </p:transition>
    </mc:Choice>
    <mc:Fallback>
      <p:transition xmlns:p14="http://schemas.microsoft.com/office/powerpoint/2010/main" spd="slow" advTm="3595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445" y="473336"/>
            <a:ext cx="7520940" cy="450745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Special Connector Commands</a:t>
            </a:r>
          </a:p>
          <a:p>
            <a:pPr algn="ctr"/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>
              <a:buFont typeface="Arial" charset="0"/>
              <a:buChar char="•"/>
            </a:pPr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15" y="1501961"/>
            <a:ext cx="6223000" cy="191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85" y="1507339"/>
            <a:ext cx="7404100" cy="1943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85" y="1501961"/>
            <a:ext cx="7404100" cy="1933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85" y="1501961"/>
            <a:ext cx="7404100" cy="2006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286" y="1501961"/>
            <a:ext cx="7404100" cy="200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283" y="1113641"/>
            <a:ext cx="7404101" cy="3673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1664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96741">
        <p15:prstTrans prst="fallOver"/>
      </p:transition>
    </mc:Choice>
    <mc:Fallback>
      <p:transition xmlns:p14="http://schemas.microsoft.com/office/powerpoint/2010/main" spd="slow" advTm="9674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2000" dirty="0" smtClean="0"/>
              <a:t>Configuring th</a:t>
            </a:r>
            <a:r>
              <a:rPr lang="en-US" sz="2000" dirty="0"/>
              <a:t>e</a:t>
            </a:r>
            <a:endParaRPr lang="en-US" sz="2000" dirty="0" smtClean="0"/>
          </a:p>
          <a:p>
            <a:pPr algn="ctr"/>
            <a:r>
              <a:rPr lang="en-US" sz="2000" dirty="0" smtClean="0"/>
              <a:t>Helix4Git</a:t>
            </a:r>
            <a:r>
              <a:rPr lang="en-US" sz="2000" dirty="0"/>
              <a:t> </a:t>
            </a:r>
            <a:endParaRPr lang="en-US" sz="2000" dirty="0" smtClean="0"/>
          </a:p>
          <a:p>
            <a:pPr algn="ctr"/>
            <a:r>
              <a:rPr lang="en-US" sz="2000" dirty="0" smtClean="0"/>
              <a:t>One-Way Mirroring using HTTPS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Requirements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dirty="0" smtClean="0">
                <a:hlinkClick r:id="rId2"/>
              </a:rPr>
              <a:t>Migration </a:t>
            </a:r>
            <a:r>
              <a:rPr lang="en-US" dirty="0">
                <a:hlinkClick r:id="rId2"/>
              </a:rPr>
              <a:t>From GitSwarm to GitLab</a:t>
            </a:r>
            <a:r>
              <a:rPr lang="en-US" dirty="0"/>
              <a:t> is complete</a:t>
            </a:r>
            <a:br>
              <a:rPr lang="en-US" dirty="0"/>
            </a:br>
            <a:r>
              <a:rPr lang="en-US" dirty="0" smtClean="0">
                <a:hlinkClick r:id="rId3"/>
              </a:rPr>
              <a:t>Helix </a:t>
            </a:r>
            <a:r>
              <a:rPr lang="en-US" dirty="0">
                <a:hlinkClick r:id="rId3"/>
              </a:rPr>
              <a:t>for Git Connector is installed and configured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88852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6640">
        <p15:prstTrans prst="fallOver"/>
      </p:transition>
    </mc:Choice>
    <mc:Fallback>
      <p:transition xmlns:p14="http://schemas.microsoft.com/office/powerpoint/2010/main" spd="slow" advTm="664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49" y="91440"/>
            <a:ext cx="8657463" cy="548640"/>
          </a:xfrm>
        </p:spPr>
        <p:txBody>
          <a:bodyPr/>
          <a:lstStyle/>
          <a:p>
            <a:r>
              <a:rPr lang="en-US" dirty="0" smtClean="0"/>
              <a:t>One-Way Mirroring CONFIGURATION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84" y="2290486"/>
            <a:ext cx="1411788" cy="213075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 rot="2919626">
            <a:off x="4086896" y="3087035"/>
            <a:ext cx="968587" cy="996294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>
              <a:rot lat="21594000" lon="3660000" rev="294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dirty="0" smtClean="0">
                <a:solidFill>
                  <a:srgbClr val="000000"/>
                </a:solidFill>
              </a:rPr>
              <a:t>epo</a:t>
            </a:r>
          </a:p>
        </p:txBody>
      </p:sp>
      <p:sp>
        <p:nvSpPr>
          <p:cNvPr id="27" name="Rounded Rectangle 26"/>
          <p:cNvSpPr/>
          <p:nvPr/>
        </p:nvSpPr>
        <p:spPr>
          <a:xfrm rot="4470114">
            <a:off x="4161327" y="3531710"/>
            <a:ext cx="822407" cy="5021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orthographicFront">
              <a:rot lat="21594000" lon="3714000" rev="450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repo3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149949" y="1741746"/>
            <a:ext cx="1897058" cy="735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Webhook</a:t>
            </a:r>
            <a:r>
              <a:rPr lang="en-US" sz="1400" dirty="0" smtClean="0"/>
              <a:t> is added in </a:t>
            </a:r>
            <a:r>
              <a:rPr lang="en-US" sz="1400" dirty="0" err="1" smtClean="0"/>
              <a:t>GitLab</a:t>
            </a:r>
            <a:endParaRPr lang="en-US" sz="1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76" y="2485590"/>
            <a:ext cx="1280404" cy="2033205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 rot="2919626">
            <a:off x="687409" y="3232615"/>
            <a:ext cx="968587" cy="996294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>
              <a:rot lat="21594000" lon="3660000" rev="294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dirty="0" smtClean="0">
                <a:solidFill>
                  <a:srgbClr val="000000"/>
                </a:solidFill>
              </a:rPr>
              <a:t>epo</a:t>
            </a:r>
          </a:p>
        </p:txBody>
      </p:sp>
      <p:sp>
        <p:nvSpPr>
          <p:cNvPr id="41" name="Rounded Rectangle 40"/>
          <p:cNvSpPr/>
          <p:nvPr/>
        </p:nvSpPr>
        <p:spPr>
          <a:xfrm rot="4470114">
            <a:off x="751789" y="3674568"/>
            <a:ext cx="822407" cy="5021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orthographicFront">
              <a:rot lat="21594000" lon="3714000" rev="4500000"/>
            </a:camera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repo3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791032" y="2186781"/>
            <a:ext cx="2170087" cy="2289450"/>
            <a:chOff x="6159431" y="1042056"/>
            <a:chExt cx="2724131" cy="3245804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845" y="1042056"/>
              <a:ext cx="2350127" cy="324580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 flipH="1">
              <a:off x="6159432" y="3071822"/>
              <a:ext cx="2531180" cy="392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//repo/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flipH="1">
              <a:off x="6159434" y="3753389"/>
              <a:ext cx="2531180" cy="392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//graphs/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6159431" y="2514237"/>
              <a:ext cx="2724131" cy="392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Classic //depot/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pic>
        <p:nvPicPr>
          <p:cNvPr id="47" name="Picture 46" descr="skd188256sdc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" y="5430520"/>
            <a:ext cx="1349829" cy="1156836"/>
          </a:xfrm>
          <a:prstGeom prst="rect">
            <a:avLst/>
          </a:prstGeom>
        </p:spPr>
      </p:pic>
      <p:cxnSp>
        <p:nvCxnSpPr>
          <p:cNvPr id="48" name="Straight Arrow Connector 30"/>
          <p:cNvCxnSpPr>
            <a:stCxn id="47" idx="3"/>
            <a:endCxn id="4" idx="1"/>
          </p:cNvCxnSpPr>
          <p:nvPr/>
        </p:nvCxnSpPr>
        <p:spPr>
          <a:xfrm flipH="1" flipV="1">
            <a:off x="377176" y="3502193"/>
            <a:ext cx="1122602" cy="2506745"/>
          </a:xfrm>
          <a:prstGeom prst="bentConnector5">
            <a:avLst>
              <a:gd name="adj1" fmla="val -20363"/>
              <a:gd name="adj2" fmla="val 41260"/>
              <a:gd name="adj3" fmla="val 12036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9665" y="4629567"/>
            <a:ext cx="3980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Repo is pushed to </a:t>
            </a:r>
            <a:r>
              <a:rPr lang="en-US" sz="1600" b="1" dirty="0" err="1" smtClean="0"/>
              <a:t>GitLab</a:t>
            </a:r>
            <a:endParaRPr lang="en-US" sz="1600" b="1" dirty="0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2495774" y="1895702"/>
            <a:ext cx="3018773" cy="581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Mirror configured on Connector:  </a:t>
            </a:r>
            <a:r>
              <a:rPr lang="en-US" sz="1400" dirty="0" err="1" smtClean="0"/>
              <a:t>gconn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err="1" smtClean="0"/>
              <a:t>mirrorhook</a:t>
            </a:r>
            <a:r>
              <a:rPr lang="en-US" sz="1400" dirty="0" smtClean="0"/>
              <a:t> add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8" name="Rectangular Callout 27"/>
          <p:cNvSpPr/>
          <p:nvPr/>
        </p:nvSpPr>
        <p:spPr>
          <a:xfrm>
            <a:off x="4616307" y="560899"/>
            <a:ext cx="4428368" cy="823867"/>
          </a:xfrm>
          <a:prstGeom prst="wedgeRectCallout">
            <a:avLst>
              <a:gd name="adj1" fmla="val 27813"/>
              <a:gd name="adj2" fmla="val 752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Once one-way mirroring is configured, the repos in the Connector and Helix are read-only.  The repo can only be pushed to </a:t>
            </a:r>
            <a:r>
              <a:rPr lang="en-US" sz="1400" dirty="0" err="1" smtClean="0"/>
              <a:t>GitLab</a:t>
            </a:r>
            <a:r>
              <a:rPr lang="en-US" sz="1400" dirty="0" smtClean="0"/>
              <a:t>.</a:t>
            </a:r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593976" y="1611795"/>
            <a:ext cx="3274169" cy="604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Repo created with </a:t>
            </a:r>
            <a:r>
              <a:rPr lang="en-US" sz="1400" dirty="0" err="1" smtClean="0"/>
              <a:t>MirrorFrom</a:t>
            </a:r>
            <a:r>
              <a:rPr lang="en-US" sz="1400" dirty="0" smtClean="0"/>
              <a:t>: associated to the </a:t>
            </a:r>
            <a:r>
              <a:rPr lang="en-US" sz="1400" dirty="0" err="1" smtClean="0"/>
              <a:t>GitLab</a:t>
            </a:r>
            <a:r>
              <a:rPr lang="en-US" sz="1400" dirty="0" smtClean="0"/>
              <a:t> URL for the repository</a:t>
            </a:r>
          </a:p>
          <a:p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4005160" y="4476231"/>
            <a:ext cx="3062614" cy="491890"/>
          </a:xfrm>
          <a:prstGeom prst="wedgeRectCallout">
            <a:avLst>
              <a:gd name="adj1" fmla="val -24695"/>
              <a:gd name="adj2" fmla="val -97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Repo cache cannot be already present in the Connector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764254" y="3502193"/>
            <a:ext cx="19465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122572" y="3462287"/>
            <a:ext cx="17906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flipH="1">
            <a:off x="6913244" y="3629688"/>
            <a:ext cx="201637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Graph </a:t>
            </a:r>
            <a:r>
              <a:rPr lang="en-US" sz="1200" b="1" smtClean="0">
                <a:latin typeface="Arial"/>
                <a:cs typeface="Arial"/>
              </a:rPr>
              <a:t>//repo/repo3</a:t>
            </a:r>
            <a:endParaRPr lang="en-US" sz="1200" b="1" dirty="0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02872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76785">
        <p15:prstTrans prst="fallOver"/>
      </p:transition>
    </mc:Choice>
    <mc:Fallback>
      <p:transition xmlns:p14="http://schemas.microsoft.com/office/powerpoint/2010/main" spd="slow" advTm="7678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8" grpId="0"/>
      <p:bldP spid="41" grpId="0" animBg="1"/>
      <p:bldP spid="49" grpId="0"/>
      <p:bldP spid="52" grpId="0"/>
      <p:bldP spid="28" grpId="0" animBg="1"/>
      <p:bldP spid="29" grpId="0"/>
      <p:bldP spid="6" grpId="0" animBg="1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ular Callout 2"/>
          <p:cNvSpPr/>
          <p:nvPr/>
        </p:nvSpPr>
        <p:spPr>
          <a:xfrm>
            <a:off x="3630696" y="2147133"/>
            <a:ext cx="2799540" cy="802348"/>
          </a:xfrm>
          <a:prstGeom prst="wedgeRoundRectCallout">
            <a:avLst>
              <a:gd name="adj1" fmla="val -75411"/>
              <a:gd name="adj2" fmla="val 1501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Use the access token instead of </a:t>
            </a:r>
            <a:r>
              <a:rPr lang="en-US" sz="1400" dirty="0" err="1" smtClean="0"/>
              <a:t>username:password</a:t>
            </a:r>
            <a:r>
              <a:rPr lang="en-US" sz="1400" dirty="0" smtClean="0"/>
              <a:t> when adding the </a:t>
            </a:r>
            <a:r>
              <a:rPr lang="en-US" sz="1400" dirty="0" err="1" smtClean="0"/>
              <a:t>mirrorhook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925" y="1329122"/>
            <a:ext cx="2432862" cy="36827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09095" y="3006494"/>
            <a:ext cx="1376692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pPr algn="ctr"/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sz="1600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19136" y="1479995"/>
            <a:ext cx="4218315" cy="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9136" y="1623913"/>
            <a:ext cx="298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On the Connector, setup environment as root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9599" y="2147133"/>
            <a:ext cx="314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export GCONN_CONFIG=/opt/perforce/</a:t>
            </a:r>
            <a:r>
              <a:rPr lang="en-US" sz="1200" dirty="0" err="1"/>
              <a:t>git</a:t>
            </a:r>
            <a:r>
              <a:rPr lang="en-US" sz="1200" dirty="0"/>
              <a:t>-connector/</a:t>
            </a:r>
            <a:r>
              <a:rPr lang="en-US" sz="1200" dirty="0" err="1"/>
              <a:t>gconn.conf</a:t>
            </a:r>
            <a:endParaRPr lang="en-US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95861" y="3157698"/>
            <a:ext cx="42183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5861" y="3283493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Create the mirror hook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5861" y="3709945"/>
            <a:ext cx="389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./bin/</a:t>
            </a:r>
            <a:r>
              <a:rPr lang="en-US" sz="1200" b="1" dirty="0" err="1"/>
              <a:t>gconn</a:t>
            </a:r>
            <a:r>
              <a:rPr lang="en-US" sz="1200" b="1" dirty="0"/>
              <a:t> --</a:t>
            </a:r>
            <a:r>
              <a:rPr lang="en-US" sz="1200" b="1" dirty="0" err="1"/>
              <a:t>mirrorhooks</a:t>
            </a:r>
            <a:r>
              <a:rPr lang="en-US" sz="1200" b="1" dirty="0"/>
              <a:t> add </a:t>
            </a:r>
            <a:r>
              <a:rPr lang="en-US" sz="1200" i="1" dirty="0"/>
              <a:t>repo</a:t>
            </a:r>
            <a:r>
              <a:rPr lang="en-US" sz="1200" i="1" dirty="0" smtClean="0"/>
              <a:t>/repo3 </a:t>
            </a:r>
            <a:r>
              <a:rPr lang="en-US" sz="1200" i="1" dirty="0">
                <a:hlinkClick r:id="rId5"/>
              </a:rPr>
              <a:t>https:/</a:t>
            </a:r>
            <a:r>
              <a:rPr lang="en-US" sz="1200" i="1" dirty="0" smtClean="0">
                <a:hlinkClick r:id="rId5"/>
              </a:rPr>
              <a:t>/</a:t>
            </a:r>
            <a:r>
              <a:rPr lang="en-US" sz="1200" i="1" dirty="0" err="1"/>
              <a:t>gitlab-ci-</a:t>
            </a:r>
            <a:r>
              <a:rPr lang="en-US" sz="1200" i="1" dirty="0" err="1" smtClean="0"/>
              <a:t>token:secret</a:t>
            </a:r>
            <a:r>
              <a:rPr lang="en-US" sz="1200" dirty="0" err="1" smtClean="0"/>
              <a:t>@</a:t>
            </a:r>
            <a:r>
              <a:rPr lang="en-US" sz="1200" i="1" dirty="0" err="1" smtClean="0">
                <a:hlinkClick r:id="rId5"/>
              </a:rPr>
              <a:t>gitlab.com</a:t>
            </a:r>
            <a:r>
              <a:rPr lang="en-US" sz="1200" i="1" dirty="0">
                <a:hlinkClick r:id="rId5"/>
              </a:rPr>
              <a:t>/project</a:t>
            </a:r>
            <a:r>
              <a:rPr lang="en-US" sz="1200" i="1" dirty="0" smtClean="0">
                <a:hlinkClick r:id="rId5"/>
              </a:rPr>
              <a:t>/repo3.git</a:t>
            </a:r>
            <a:endParaRPr lang="en-US" sz="120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401330" y="359410"/>
            <a:ext cx="3484457" cy="548640"/>
          </a:xfrm>
        </p:spPr>
        <p:txBody>
          <a:bodyPr/>
          <a:lstStyle/>
          <a:p>
            <a:r>
              <a:rPr lang="en-US" sz="1800" dirty="0" smtClean="0"/>
              <a:t>HELIX4GIT </a:t>
            </a:r>
            <a:r>
              <a:rPr lang="en-US" sz="1800" dirty="0" err="1" smtClean="0"/>
              <a:t>One-WAY</a:t>
            </a:r>
            <a:r>
              <a:rPr lang="en-US" sz="1800" dirty="0" smtClean="0"/>
              <a:t> MIRRORING</a:t>
            </a:r>
            <a:br>
              <a:rPr lang="en-US" sz="1800" dirty="0" smtClean="0"/>
            </a:br>
            <a:r>
              <a:rPr lang="en-US" sz="1800" dirty="0" smtClean="0"/>
              <a:t>HTTP Configuration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202" y="908050"/>
            <a:ext cx="3786717" cy="4534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1809" y="600273"/>
            <a:ext cx="298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Copy the URL from </a:t>
            </a:r>
            <a:r>
              <a:rPr lang="en-US" sz="1400" dirty="0" err="1" smtClean="0"/>
              <a:t>GitLab</a:t>
            </a:r>
            <a:r>
              <a:rPr lang="en-US" sz="1400" dirty="0" smtClean="0"/>
              <a:t>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999" y="2608798"/>
            <a:ext cx="3149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cd /opt/perforce/</a:t>
            </a:r>
            <a:r>
              <a:rPr lang="en-US" sz="1200" dirty="0" err="1" smtClean="0"/>
              <a:t>git</a:t>
            </a:r>
            <a:r>
              <a:rPr lang="en-US" sz="1200" dirty="0" smtClean="0"/>
              <a:t>-connector</a:t>
            </a:r>
            <a:endParaRPr lang="en-US" sz="1200" dirty="0"/>
          </a:p>
        </p:txBody>
      </p:sp>
      <p:sp>
        <p:nvSpPr>
          <p:cNvPr id="4" name="Rectangular Callout 3"/>
          <p:cNvSpPr/>
          <p:nvPr/>
        </p:nvSpPr>
        <p:spPr>
          <a:xfrm>
            <a:off x="3963379" y="3990494"/>
            <a:ext cx="2466857" cy="918028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n-US" sz="1400" dirty="0"/>
              <a:t>Save the secret token that is outputted after generating the </a:t>
            </a:r>
            <a:r>
              <a:rPr lang="en-US" sz="1400" dirty="0" err="1"/>
              <a:t>webhook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07961" y="205521"/>
            <a:ext cx="3629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On the </a:t>
            </a:r>
            <a:r>
              <a:rPr lang="en-US" sz="1400" dirty="0" err="1" smtClean="0"/>
              <a:t>GitLab</a:t>
            </a:r>
            <a:r>
              <a:rPr lang="en-US" sz="1400" dirty="0" smtClean="0"/>
              <a:t> server, create an access token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004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69443">
        <p15:prstTrans prst="fallOver"/>
      </p:transition>
    </mc:Choice>
    <mc:Fallback>
      <p:transition xmlns:p14="http://schemas.microsoft.com/office/powerpoint/2010/main" spd="slow" advTm="6944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/>
      <p:bldP spid="21" grpId="0"/>
      <p:bldP spid="26" grpId="0"/>
      <p:bldP spid="27" grpId="0"/>
      <p:bldP spid="17" grpId="0"/>
      <p:bldP spid="18" grpId="0"/>
      <p:bldP spid="4" grpId="0" animBg="1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31703" y="208895"/>
            <a:ext cx="369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Helix4Git  Mirror Hook Configuration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2" y="675218"/>
            <a:ext cx="8593667" cy="4074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2" y="675218"/>
            <a:ext cx="8635015" cy="41677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82" y="675218"/>
            <a:ext cx="8635015" cy="416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82" y="675218"/>
            <a:ext cx="8666865" cy="416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82" y="675218"/>
            <a:ext cx="8666865" cy="4167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02088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40178">
        <p15:prstTrans prst="fallOver"/>
      </p:transition>
    </mc:Choice>
    <mc:Fallback>
      <p:transition xmlns:p14="http://schemas.microsoft.com/office/powerpoint/2010/main" spd="slow" advTm="4017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106333" y="91440"/>
            <a:ext cx="4826000" cy="548640"/>
          </a:xfrm>
        </p:spPr>
        <p:txBody>
          <a:bodyPr/>
          <a:lstStyle/>
          <a:p>
            <a:r>
              <a:rPr lang="en-US" sz="1800" dirty="0" smtClean="0"/>
              <a:t>HELIX4GIT </a:t>
            </a:r>
            <a:r>
              <a:rPr lang="en-US" sz="1800" dirty="0" err="1" smtClean="0"/>
              <a:t>One-WAY</a:t>
            </a:r>
            <a:r>
              <a:rPr lang="en-US" sz="1800" dirty="0" smtClean="0"/>
              <a:t> MIRRORING  VALIDATION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14" y="783166"/>
            <a:ext cx="5658353" cy="41750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866" y="332303"/>
            <a:ext cx="3649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Check the repo spec</a:t>
            </a:r>
          </a:p>
        </p:txBody>
      </p:sp>
    </p:spTree>
    <p:extLst>
      <p:ext uri="{BB962C8B-B14F-4D97-AF65-F5344CB8AC3E}">
        <p14:creationId xmlns:p14="http://schemas.microsoft.com/office/powerpoint/2010/main" val="4124074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12131">
        <p15:prstTrans prst="fallOver"/>
      </p:transition>
    </mc:Choice>
    <mc:Fallback>
      <p:transition xmlns:p14="http://schemas.microsoft.com/office/powerpoint/2010/main" spd="slow" advTm="1213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2000" dirty="0" smtClean="0"/>
              <a:t>Configuring th</a:t>
            </a:r>
            <a:r>
              <a:rPr lang="en-US" sz="2000" dirty="0"/>
              <a:t>e</a:t>
            </a:r>
            <a:endParaRPr lang="en-US" sz="2000" dirty="0" smtClean="0"/>
          </a:p>
          <a:p>
            <a:pPr algn="ctr"/>
            <a:r>
              <a:rPr lang="en-US" sz="2000" dirty="0" smtClean="0"/>
              <a:t>Helix4Git</a:t>
            </a:r>
            <a:r>
              <a:rPr lang="en-US" sz="2000" dirty="0"/>
              <a:t> </a:t>
            </a:r>
            <a:endParaRPr lang="en-US" sz="2000" dirty="0" smtClean="0"/>
          </a:p>
          <a:p>
            <a:pPr algn="ctr"/>
            <a:r>
              <a:rPr lang="en-US" sz="2000" dirty="0" smtClean="0"/>
              <a:t>One-Way Mirroring for SSH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Requirements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dirty="0" smtClean="0">
                <a:hlinkClick r:id="rId2"/>
              </a:rPr>
              <a:t>Migration </a:t>
            </a:r>
            <a:r>
              <a:rPr lang="en-US" dirty="0">
                <a:hlinkClick r:id="rId2"/>
              </a:rPr>
              <a:t>From GitSwarm to GitLab</a:t>
            </a:r>
            <a:r>
              <a:rPr lang="en-US" dirty="0"/>
              <a:t> is complete</a:t>
            </a:r>
            <a:br>
              <a:rPr lang="en-US" dirty="0"/>
            </a:br>
            <a:r>
              <a:rPr lang="en-US" dirty="0" smtClean="0">
                <a:hlinkClick r:id="rId3"/>
              </a:rPr>
              <a:t>Helix </a:t>
            </a:r>
            <a:r>
              <a:rPr lang="en-US" dirty="0">
                <a:hlinkClick r:id="rId3"/>
              </a:rPr>
              <a:t>for Git Connector is installed and configured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8375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9682">
        <p15:prstTrans prst="fallOver"/>
      </p:transition>
    </mc:Choice>
    <mc:Fallback>
      <p:transition xmlns:p14="http://schemas.microsoft.com/office/powerpoint/2010/main" spd="slow" advTm="968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925" y="1329122"/>
            <a:ext cx="2432862" cy="36827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09095" y="3006494"/>
            <a:ext cx="1376692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pPr algn="ctr"/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sz="1600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1299" y="878820"/>
            <a:ext cx="5071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As root on the Connector, setup the web service user’s SSH keys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422497" y="207010"/>
            <a:ext cx="3463290" cy="548640"/>
          </a:xfrm>
        </p:spPr>
        <p:txBody>
          <a:bodyPr/>
          <a:lstStyle/>
          <a:p>
            <a:r>
              <a:rPr lang="en-US" sz="1800" dirty="0" smtClean="0"/>
              <a:t>HELIX4GIT </a:t>
            </a:r>
            <a:r>
              <a:rPr lang="en-US" sz="1800" dirty="0" err="1" smtClean="0"/>
              <a:t>One-WAY</a:t>
            </a:r>
            <a:r>
              <a:rPr lang="en-US" sz="1800" dirty="0" smtClean="0"/>
              <a:t> MIRRORING</a:t>
            </a:r>
            <a:br>
              <a:rPr lang="en-US" sz="1800" dirty="0" smtClean="0"/>
            </a:br>
            <a:r>
              <a:rPr lang="en-US" sz="1800" dirty="0" smtClean="0"/>
              <a:t>SSH  Configuration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51299" y="123384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Create the /</a:t>
            </a:r>
            <a:r>
              <a:rPr lang="en-US" sz="1400" dirty="0" err="1" smtClean="0"/>
              <a:t>var</a:t>
            </a:r>
            <a:r>
              <a:rPr lang="en-US" sz="1400" dirty="0" smtClean="0"/>
              <a:t>/www/.</a:t>
            </a:r>
            <a:r>
              <a:rPr lang="en-US" sz="1400" dirty="0" err="1" smtClean="0"/>
              <a:t>ssh</a:t>
            </a:r>
            <a:r>
              <a:rPr lang="en-US" sz="1400" dirty="0" smtClean="0"/>
              <a:t> directory for www-data 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354065" y="1568627"/>
            <a:ext cx="4288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Change owner of the directory 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err="1" smtClean="0"/>
              <a:t>chown</a:t>
            </a:r>
            <a:r>
              <a:rPr lang="en-US" sz="1400" dirty="0" smtClean="0"/>
              <a:t> </a:t>
            </a:r>
            <a:r>
              <a:rPr lang="en-US" sz="1400" dirty="0" err="1"/>
              <a:t>www-data:gconn-auth</a:t>
            </a:r>
            <a:r>
              <a:rPr lang="en-US" sz="1400" dirty="0"/>
              <a:t> /</a:t>
            </a:r>
            <a:r>
              <a:rPr lang="en-US" sz="1400" dirty="0" err="1"/>
              <a:t>var</a:t>
            </a:r>
            <a:r>
              <a:rPr lang="en-US" sz="1400" dirty="0"/>
              <a:t>/www/.</a:t>
            </a:r>
            <a:r>
              <a:rPr lang="en-US" sz="1400" dirty="0" err="1" smtClean="0"/>
              <a:t>ssh</a:t>
            </a:r>
            <a:endParaRPr lang="en-US" sz="1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6103" y="2091847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Switch to the web service user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/>
              <a:t>-s /bin/bash - www-data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446103" y="2718887"/>
            <a:ext cx="497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Generate the </a:t>
            </a:r>
            <a:r>
              <a:rPr lang="en-US" sz="1400" dirty="0" err="1" smtClean="0"/>
              <a:t>ssh</a:t>
            </a:r>
            <a:r>
              <a:rPr lang="en-US" sz="1400" dirty="0" smtClean="0"/>
              <a:t> keys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ssh</a:t>
            </a:r>
            <a:r>
              <a:rPr lang="en-US" sz="1400" dirty="0" err="1"/>
              <a:t>-keygen</a:t>
            </a:r>
            <a:r>
              <a:rPr lang="en-US" sz="1400" dirty="0"/>
              <a:t> -t </a:t>
            </a:r>
            <a:r>
              <a:rPr lang="en-US" sz="1400" dirty="0" err="1"/>
              <a:t>rsa</a:t>
            </a:r>
            <a:r>
              <a:rPr lang="en-US" sz="1400" dirty="0"/>
              <a:t> -b 4096 -C </a:t>
            </a:r>
            <a:r>
              <a:rPr lang="en-US" sz="1400" dirty="0" err="1"/>
              <a:t>www-data</a:t>
            </a:r>
            <a:r>
              <a:rPr lang="en-US" sz="1400" dirty="0" err="1" smtClean="0"/>
              <a:t>@connector.com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509603" y="3305889"/>
            <a:ext cx="55969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Copy the </a:t>
            </a:r>
            <a:r>
              <a:rPr lang="en-US" sz="1400" dirty="0" err="1"/>
              <a:t>ssh</a:t>
            </a:r>
            <a:r>
              <a:rPr lang="en-US" sz="1400" dirty="0"/>
              <a:t> public key to the </a:t>
            </a:r>
            <a:r>
              <a:rPr lang="en-US" sz="1400" dirty="0" err="1" smtClean="0"/>
              <a:t>GitLab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add </a:t>
            </a:r>
            <a:r>
              <a:rPr lang="en-US" sz="1400" dirty="0"/>
              <a:t>/</a:t>
            </a:r>
            <a:r>
              <a:rPr lang="en-US" sz="1400" dirty="0" err="1"/>
              <a:t>var</a:t>
            </a:r>
            <a:r>
              <a:rPr lang="en-US" sz="1400" dirty="0"/>
              <a:t>/www/.</a:t>
            </a:r>
            <a:r>
              <a:rPr lang="en-US" sz="1400" dirty="0" err="1"/>
              <a:t>ssh</a:t>
            </a:r>
            <a:r>
              <a:rPr lang="en-US" sz="1400" dirty="0"/>
              <a:t>/</a:t>
            </a:r>
            <a:r>
              <a:rPr lang="en-US" sz="1400" dirty="0" err="1" smtClean="0"/>
              <a:t>id_rsa.pub</a:t>
            </a:r>
            <a:r>
              <a:rPr lang="en-US" sz="1400" dirty="0" smtClean="0"/>
              <a:t> key </a:t>
            </a:r>
            <a:r>
              <a:rPr lang="en-US" sz="1400" dirty="0"/>
              <a:t>to user who can clone and fetch from the repository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9" name="Rectangular Callout 18"/>
          <p:cNvSpPr/>
          <p:nvPr/>
        </p:nvSpPr>
        <p:spPr>
          <a:xfrm>
            <a:off x="509603" y="196427"/>
            <a:ext cx="2688167" cy="529167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/>
              <a:t>CentOS</a:t>
            </a:r>
            <a:r>
              <a:rPr lang="en-US" sz="1400" dirty="0" smtClean="0"/>
              <a:t> web-user:  apache</a:t>
            </a:r>
          </a:p>
          <a:p>
            <a:r>
              <a:rPr lang="en-US" sz="1400" dirty="0" smtClean="0"/>
              <a:t>Ubuntu web-user is www-data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7801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57412">
        <p15:prstTrans prst="fallOver"/>
      </p:transition>
    </mc:Choice>
    <mc:Fallback>
      <p:transition xmlns:p14="http://schemas.microsoft.com/office/powerpoint/2010/main" spd="slow" advTm="5741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/>
      <p:bldP spid="3" grpId="0"/>
      <p:bldP spid="4" grpId="0"/>
      <p:bldP spid="5" grpId="0"/>
      <p:bldP spid="6" grpId="0"/>
      <p:bldP spid="7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42" y="621371"/>
            <a:ext cx="4309510" cy="430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78021"/>
            <a:ext cx="7520940" cy="548640"/>
          </a:xfrm>
        </p:spPr>
        <p:txBody>
          <a:bodyPr/>
          <a:lstStyle/>
          <a:p>
            <a:pPr algn="ctr"/>
            <a:r>
              <a:rPr lang="en-US" sz="1800" dirty="0" smtClean="0"/>
              <a:t>Helix4Git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141040" y="707510"/>
            <a:ext cx="2804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The Connectors can be placed in remote locations in close proximity to the teams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659" y="1552630"/>
            <a:ext cx="310507" cy="4285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166" y="1552630"/>
            <a:ext cx="270550" cy="4321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166" y="3250444"/>
            <a:ext cx="270550" cy="4321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349" y="3234620"/>
            <a:ext cx="270550" cy="43217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967" y="1917470"/>
            <a:ext cx="270550" cy="432178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0" idx="1"/>
          </p:cNvCxnSpPr>
          <p:nvPr/>
        </p:nvCxnSpPr>
        <p:spPr>
          <a:xfrm flipH="1">
            <a:off x="2945517" y="1766895"/>
            <a:ext cx="1400142" cy="386583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1"/>
          </p:cNvCxnSpPr>
          <p:nvPr/>
        </p:nvCxnSpPr>
        <p:spPr>
          <a:xfrm flipH="1">
            <a:off x="3644349" y="1766895"/>
            <a:ext cx="701310" cy="1467725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9" idx="0"/>
          </p:cNvCxnSpPr>
          <p:nvPr/>
        </p:nvCxnSpPr>
        <p:spPr>
          <a:xfrm>
            <a:off x="4498059" y="1984808"/>
            <a:ext cx="293382" cy="1265636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22" y="3234620"/>
            <a:ext cx="270550" cy="432178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10" idx="2"/>
            <a:endCxn id="39" idx="0"/>
          </p:cNvCxnSpPr>
          <p:nvPr/>
        </p:nvCxnSpPr>
        <p:spPr>
          <a:xfrm>
            <a:off x="4500913" y="1981159"/>
            <a:ext cx="1864784" cy="1253461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16567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1792">
        <p15:prstTrans prst="fallOver"/>
      </p:transition>
    </mc:Choice>
    <mc:Fallback>
      <p:transition xmlns:p14="http://schemas.microsoft.com/office/powerpoint/2010/main" spd="slow" advTm="2179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422497" y="207010"/>
            <a:ext cx="3463290" cy="548640"/>
          </a:xfrm>
        </p:spPr>
        <p:txBody>
          <a:bodyPr/>
          <a:lstStyle/>
          <a:p>
            <a:r>
              <a:rPr lang="en-US" sz="1800" dirty="0" smtClean="0"/>
              <a:t>HELIX4GIT </a:t>
            </a:r>
            <a:r>
              <a:rPr lang="en-US" sz="1800" dirty="0" err="1" smtClean="0"/>
              <a:t>One-WAY</a:t>
            </a:r>
            <a:r>
              <a:rPr lang="en-US" sz="1800" dirty="0" smtClean="0"/>
              <a:t> MIRRORING</a:t>
            </a:r>
            <a:br>
              <a:rPr lang="en-US" sz="1800" dirty="0" smtClean="0"/>
            </a:br>
            <a:r>
              <a:rPr lang="en-US" sz="1800" dirty="0" smtClean="0"/>
              <a:t>SSH  Configuration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442362"/>
            <a:ext cx="55969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Add </a:t>
            </a:r>
            <a:r>
              <a:rPr lang="en-US" sz="1400" dirty="0" smtClean="0"/>
              <a:t>the </a:t>
            </a:r>
            <a:r>
              <a:rPr lang="en-US" sz="1400" dirty="0"/>
              <a:t>/</a:t>
            </a:r>
            <a:r>
              <a:rPr lang="en-US" sz="1400" dirty="0" err="1"/>
              <a:t>var</a:t>
            </a:r>
            <a:r>
              <a:rPr lang="en-US" sz="1400" dirty="0"/>
              <a:t>/www/.</a:t>
            </a:r>
            <a:r>
              <a:rPr lang="en-US" sz="1400" dirty="0" err="1"/>
              <a:t>ssh</a:t>
            </a:r>
            <a:r>
              <a:rPr lang="en-US" sz="1400" dirty="0"/>
              <a:t>/</a:t>
            </a:r>
            <a:r>
              <a:rPr lang="en-US" sz="1400" dirty="0" err="1"/>
              <a:t>id_rsa.pub</a:t>
            </a:r>
            <a:r>
              <a:rPr lang="en-US" sz="1400" dirty="0"/>
              <a:t> </a:t>
            </a:r>
            <a:r>
              <a:rPr lang="en-US" sz="1400" dirty="0" smtClean="0"/>
              <a:t>public key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207010"/>
            <a:ext cx="55969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 </a:t>
            </a:r>
            <a:r>
              <a:rPr lang="en-US" sz="1400" dirty="0" err="1" smtClean="0"/>
              <a:t>GitLab</a:t>
            </a:r>
            <a:r>
              <a:rPr lang="en-US" sz="1400" dirty="0" smtClean="0"/>
              <a:t> go to Profile Settings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6900"/>
            <a:ext cx="9144000" cy="3123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2667"/>
            <a:ext cx="9144000" cy="302755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286000" y="1750139"/>
            <a:ext cx="465667" cy="1192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116618" y="885613"/>
            <a:ext cx="5270097" cy="438573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Be sure to add for a user who can </a:t>
            </a:r>
            <a:r>
              <a:rPr lang="en-US" sz="1400" dirty="0" smtClean="0"/>
              <a:t>clone/fetch </a:t>
            </a:r>
            <a:r>
              <a:rPr lang="en-US" sz="1400" dirty="0"/>
              <a:t>from the repository.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6618" y="4412390"/>
            <a:ext cx="16613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Click on ‘Add key’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555750" y="4593167"/>
            <a:ext cx="1195917" cy="12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52400" y="447873"/>
            <a:ext cx="55969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Click on SSH Keys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93333" y="635000"/>
            <a:ext cx="3852334" cy="152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47790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2184">
        <p15:prstTrans prst="fallOver"/>
      </p:transition>
    </mc:Choice>
    <mc:Fallback>
      <p:transition xmlns:p14="http://schemas.microsoft.com/office/powerpoint/2010/main" spd="slow" advTm="2218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0" grpId="0" animBg="1"/>
      <p:bldP spid="13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925" y="1329122"/>
            <a:ext cx="2432862" cy="36827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09095" y="3006494"/>
            <a:ext cx="1376692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pPr algn="ctr"/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sz="1600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36707" y="1746265"/>
            <a:ext cx="5475710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9739" y="1750616"/>
            <a:ext cx="54426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On the Connector, setup environment as web service user (www-data or apache)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2960" y="2335392"/>
            <a:ext cx="5260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/>
              <a:t>export GCONN_CONFIG=/opt/perforce/</a:t>
            </a:r>
            <a:r>
              <a:rPr lang="en-US" sz="1400" dirty="0" err="1"/>
              <a:t>git</a:t>
            </a:r>
            <a:r>
              <a:rPr lang="en-US" sz="1400" dirty="0"/>
              <a:t>-connector/</a:t>
            </a:r>
            <a:r>
              <a:rPr lang="en-US" sz="1400" dirty="0" err="1"/>
              <a:t>gconn.conf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86914" y="2900661"/>
            <a:ext cx="42183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2352" y="2901488"/>
            <a:ext cx="298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Create the mirror hook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6914" y="3269904"/>
            <a:ext cx="3960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/>
              <a:t>./bin/</a:t>
            </a:r>
            <a:r>
              <a:rPr lang="en-US" sz="1400" b="1" dirty="0" err="1"/>
              <a:t>gconn</a:t>
            </a:r>
            <a:r>
              <a:rPr lang="en-US" sz="1400" b="1" dirty="0"/>
              <a:t> --</a:t>
            </a:r>
            <a:r>
              <a:rPr lang="en-US" sz="1400" b="1" dirty="0" err="1"/>
              <a:t>mirrorhooks</a:t>
            </a:r>
            <a:r>
              <a:rPr lang="en-US" sz="1400" b="1" dirty="0"/>
              <a:t> add </a:t>
            </a:r>
            <a:r>
              <a:rPr lang="en-US" sz="1400" i="1" dirty="0"/>
              <a:t>repo</a:t>
            </a:r>
            <a:r>
              <a:rPr lang="en-US" sz="1400" i="1" dirty="0" smtClean="0"/>
              <a:t>/repo3 </a:t>
            </a:r>
            <a:r>
              <a:rPr lang="en-US" sz="1400" i="1" dirty="0">
                <a:hlinkClick r:id="rId5"/>
              </a:rPr>
              <a:t>git@gitlabServer.com/project</a:t>
            </a:r>
            <a:r>
              <a:rPr lang="en-US" sz="1400" i="1" dirty="0" smtClean="0">
                <a:hlinkClick r:id="rId5"/>
              </a:rPr>
              <a:t>/repo3.git</a:t>
            </a:r>
            <a:endParaRPr lang="en-US" sz="140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401330" y="359410"/>
            <a:ext cx="3484457" cy="548640"/>
          </a:xfrm>
        </p:spPr>
        <p:txBody>
          <a:bodyPr/>
          <a:lstStyle/>
          <a:p>
            <a:r>
              <a:rPr lang="en-US" sz="1800" dirty="0" smtClean="0"/>
              <a:t>HELIX4GIT </a:t>
            </a:r>
            <a:r>
              <a:rPr lang="en-US" sz="1800" dirty="0" err="1" smtClean="0"/>
              <a:t>One-WAY</a:t>
            </a:r>
            <a:r>
              <a:rPr lang="en-US" sz="1800" dirty="0" smtClean="0"/>
              <a:t> MIRRORING</a:t>
            </a:r>
            <a:br>
              <a:rPr lang="en-US" sz="1800" dirty="0" smtClean="0"/>
            </a:br>
            <a:r>
              <a:rPr lang="en-US" sz="1800" dirty="0" smtClean="0"/>
              <a:t>SSH Configuration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537210" y="379717"/>
            <a:ext cx="3558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Copy the URL from the </a:t>
            </a:r>
            <a:r>
              <a:rPr lang="en-US" sz="1600" dirty="0" err="1" smtClean="0"/>
              <a:t>GitLab</a:t>
            </a:r>
            <a:r>
              <a:rPr lang="en-US" sz="1600" dirty="0" smtClean="0"/>
              <a:t>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10" y="778653"/>
            <a:ext cx="4282269" cy="499278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822960" y="4047078"/>
            <a:ext cx="5249332" cy="612648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n-US" sz="1400" dirty="0"/>
              <a:t>Save the secret token that is outputted after generating the </a:t>
            </a:r>
            <a:r>
              <a:rPr lang="en-US" sz="1400" dirty="0" err="1"/>
              <a:t>webhook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638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42637">
        <p15:prstTrans prst="fallOver"/>
      </p:transition>
    </mc:Choice>
    <mc:Fallback>
      <p:transition xmlns:p14="http://schemas.microsoft.com/office/powerpoint/2010/main" spd="slow" advTm="4263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6" grpId="0"/>
      <p:bldP spid="27" grpId="0"/>
      <p:bldP spid="17" grpId="0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2000" dirty="0" smtClean="0"/>
              <a:t>Configuring th</a:t>
            </a:r>
            <a:r>
              <a:rPr lang="en-US" sz="2000" dirty="0"/>
              <a:t>e</a:t>
            </a:r>
            <a:endParaRPr lang="en-US" sz="2000" dirty="0" smtClean="0"/>
          </a:p>
          <a:p>
            <a:pPr algn="ctr"/>
            <a:r>
              <a:rPr lang="en-US" sz="2000" dirty="0" err="1" smtClean="0"/>
              <a:t>Webhook</a:t>
            </a:r>
            <a:r>
              <a:rPr lang="en-US" sz="2000" dirty="0" smtClean="0"/>
              <a:t> in </a:t>
            </a:r>
            <a:r>
              <a:rPr lang="en-US" sz="2000" dirty="0" err="1" smtClean="0"/>
              <a:t>GitLab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59700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8884">
        <p15:prstTrans prst="fallOver"/>
      </p:transition>
    </mc:Choice>
    <mc:Fallback>
      <p:transition xmlns:p14="http://schemas.microsoft.com/office/powerpoint/2010/main" spd="slow" advTm="888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558627" y="91440"/>
            <a:ext cx="3495040" cy="548640"/>
          </a:xfrm>
        </p:spPr>
        <p:txBody>
          <a:bodyPr/>
          <a:lstStyle/>
          <a:p>
            <a:r>
              <a:rPr lang="en-US" sz="1800" dirty="0" smtClean="0"/>
              <a:t>HELIX4GIT </a:t>
            </a:r>
            <a:r>
              <a:rPr lang="en-US" sz="1800" dirty="0" err="1" smtClean="0"/>
              <a:t>One-WAY</a:t>
            </a:r>
            <a:r>
              <a:rPr lang="en-US" sz="1800" dirty="0" smtClean="0"/>
              <a:t> MIRRORING</a:t>
            </a:r>
            <a:br>
              <a:rPr lang="en-US" sz="1800" dirty="0" smtClean="0"/>
            </a:br>
            <a:r>
              <a:rPr lang="en-US" sz="1800" dirty="0" smtClean="0"/>
              <a:t> Configuration on GITLAB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5766556" y="831023"/>
            <a:ext cx="298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Choose </a:t>
            </a:r>
            <a:r>
              <a:rPr lang="en-US" sz="1400" dirty="0" err="1" smtClean="0"/>
              <a:t>webhooks</a:t>
            </a:r>
            <a:r>
              <a:rPr lang="en-US" sz="1400" dirty="0" smtClean="0"/>
              <a:t> from project drop-down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2580"/>
            <a:ext cx="9144000" cy="358687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572250" y="1206500"/>
            <a:ext cx="1143000" cy="1428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05164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11580">
        <p15:prstTrans prst="fallOver"/>
      </p:transition>
    </mc:Choice>
    <mc:Fallback>
      <p:transition xmlns:p14="http://schemas.microsoft.com/office/powerpoint/2010/main" spd="slow" advTm="1158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437293" y="91440"/>
            <a:ext cx="3495040" cy="548640"/>
          </a:xfrm>
        </p:spPr>
        <p:txBody>
          <a:bodyPr/>
          <a:lstStyle/>
          <a:p>
            <a:r>
              <a:rPr lang="en-US" sz="1800" dirty="0" smtClean="0"/>
              <a:t>HELIX4GIT </a:t>
            </a:r>
            <a:r>
              <a:rPr lang="en-US" sz="1800" dirty="0" err="1" smtClean="0"/>
              <a:t>One-WAY</a:t>
            </a:r>
            <a:r>
              <a:rPr lang="en-US" sz="1800" dirty="0" smtClean="0"/>
              <a:t> MIRRORING</a:t>
            </a:r>
            <a:br>
              <a:rPr lang="en-US" sz="1800" dirty="0" smtClean="0"/>
            </a:br>
            <a:r>
              <a:rPr lang="en-US" sz="1800" dirty="0" smtClean="0"/>
              <a:t> Configuration on GITLAB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7019"/>
            <a:ext cx="9144000" cy="4147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2381909"/>
            <a:ext cx="1883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Paste the secret token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426196"/>
            <a:ext cx="268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Uncheck the ‘Enable SSL verification’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989667" y="1492250"/>
            <a:ext cx="793750" cy="603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9" idx="3"/>
          </p:cNvCxnSpPr>
          <p:nvPr/>
        </p:nvCxnSpPr>
        <p:spPr>
          <a:xfrm flipV="1">
            <a:off x="1883833" y="1830917"/>
            <a:ext cx="899584" cy="704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27667" y="3810000"/>
            <a:ext cx="1555750" cy="677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1941611"/>
            <a:ext cx="21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Enter the Connector URL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2400" y="4107882"/>
            <a:ext cx="1974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Click on Add </a:t>
            </a:r>
            <a:r>
              <a:rPr lang="en-US" sz="1400" dirty="0" err="1" smtClean="0"/>
              <a:t>Webhook</a:t>
            </a:r>
            <a:endParaRPr lang="en-US" sz="1400" dirty="0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380067" y="4415659"/>
            <a:ext cx="1403350" cy="224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44902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1991">
        <p15:prstTrans prst="fallOver"/>
      </p:transition>
    </mc:Choice>
    <mc:Fallback>
      <p:transition xmlns:p14="http://schemas.microsoft.com/office/powerpoint/2010/main" spd="slow" advTm="2199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18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437293" y="91440"/>
            <a:ext cx="3495040" cy="548640"/>
          </a:xfrm>
        </p:spPr>
        <p:txBody>
          <a:bodyPr/>
          <a:lstStyle/>
          <a:p>
            <a:r>
              <a:rPr lang="en-US" sz="1800" dirty="0" smtClean="0"/>
              <a:t>HELIX4GIT </a:t>
            </a:r>
            <a:r>
              <a:rPr lang="en-US" sz="1800" dirty="0" err="1" smtClean="0"/>
              <a:t>One-WAY</a:t>
            </a:r>
            <a:r>
              <a:rPr lang="en-US" sz="1800" dirty="0" smtClean="0"/>
              <a:t> MIRRORING</a:t>
            </a:r>
            <a:br>
              <a:rPr lang="en-US" sz="1800" dirty="0" smtClean="0"/>
            </a:br>
            <a:r>
              <a:rPr lang="en-US" sz="1800" dirty="0" smtClean="0"/>
              <a:t> Configuration on GITLAB</a:t>
            </a:r>
            <a:endParaRPr lang="en-US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6637867" y="2540857"/>
            <a:ext cx="226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Click on ‘Test’ to verify it 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2467"/>
            <a:ext cx="9144000" cy="1793706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7545917" y="2802467"/>
            <a:ext cx="804333" cy="1229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6" y="745067"/>
            <a:ext cx="6299200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46527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11880">
        <p15:prstTrans prst="fallOver"/>
      </p:transition>
    </mc:Choice>
    <mc:Fallback>
      <p:transition xmlns:p14="http://schemas.microsoft.com/office/powerpoint/2010/main" spd="slow" advTm="1188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191000" y="91440"/>
            <a:ext cx="4741333" cy="548640"/>
          </a:xfrm>
        </p:spPr>
        <p:txBody>
          <a:bodyPr/>
          <a:lstStyle/>
          <a:p>
            <a:r>
              <a:rPr lang="en-US" sz="1800" dirty="0" smtClean="0"/>
              <a:t>HELIX4GIT </a:t>
            </a:r>
            <a:r>
              <a:rPr lang="en-US" sz="1800" dirty="0" err="1" smtClean="0"/>
              <a:t>One-WAY</a:t>
            </a:r>
            <a:r>
              <a:rPr lang="en-US" sz="1800" dirty="0" smtClean="0"/>
              <a:t> MIRRORING VALIDATION</a:t>
            </a:r>
            <a:endParaRPr lang="en-US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160866" y="332303"/>
            <a:ext cx="3649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Edit the </a:t>
            </a:r>
            <a:r>
              <a:rPr lang="en-US" sz="1400" dirty="0" err="1" smtClean="0"/>
              <a:t>readme.txt</a:t>
            </a:r>
            <a:r>
              <a:rPr lang="en-US" sz="1400" dirty="0" smtClean="0"/>
              <a:t> in </a:t>
            </a:r>
            <a:r>
              <a:rPr lang="en-US" sz="1400" dirty="0" err="1" smtClean="0"/>
              <a:t>GitLab</a:t>
            </a:r>
            <a:r>
              <a:rPr lang="en-US" sz="1400" dirty="0" smtClean="0"/>
              <a:t> and commit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4483"/>
            <a:ext cx="8858250" cy="18372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2848768"/>
            <a:ext cx="3141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Check the file is in Helix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6675"/>
            <a:ext cx="9144000" cy="221915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188550" y="1534583"/>
            <a:ext cx="5664283" cy="1732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633555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46021">
        <p15:prstTrans prst="fallOver"/>
      </p:transition>
    </mc:Choice>
    <mc:Fallback>
      <p:transition xmlns:p14="http://schemas.microsoft.com/office/powerpoint/2010/main" spd="slow" advTm="4602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49" y="91440"/>
            <a:ext cx="8657463" cy="548640"/>
          </a:xfrm>
        </p:spPr>
        <p:txBody>
          <a:bodyPr/>
          <a:lstStyle/>
          <a:p>
            <a:r>
              <a:rPr lang="en-US" dirty="0" smtClean="0"/>
              <a:t>One-Way Mirroring from </a:t>
            </a:r>
            <a:r>
              <a:rPr lang="en-US" dirty="0" err="1" smtClean="0"/>
              <a:t>GitLab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710784" y="2290486"/>
            <a:ext cx="1411788" cy="2130755"/>
            <a:chOff x="3571539" y="4727245"/>
            <a:chExt cx="1411788" cy="21307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539" y="4727245"/>
              <a:ext cx="1411788" cy="2130755"/>
            </a:xfrm>
            <a:prstGeom prst="rect">
              <a:avLst/>
            </a:prstGeom>
          </p:spPr>
        </p:pic>
        <p:sp>
          <p:nvSpPr>
            <p:cNvPr id="26" name="Rounded Rectangle 25"/>
            <p:cNvSpPr/>
            <p:nvPr/>
          </p:nvSpPr>
          <p:spPr>
            <a:xfrm rot="2919626">
              <a:off x="3947651" y="5523794"/>
              <a:ext cx="968587" cy="99629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scene3d>
              <a:camera prst="orthographicFront">
                <a:rot lat="21594000" lon="3660000" rev="2940000"/>
              </a:camera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dirty="0" smtClean="0">
                  <a:solidFill>
                    <a:srgbClr val="000000"/>
                  </a:solidFill>
                </a:rPr>
                <a:t>epo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 rot="4470114">
              <a:off x="4022082" y="5968469"/>
              <a:ext cx="822407" cy="50211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scene3d>
              <a:camera prst="orthographicFront">
                <a:rot lat="21594000" lon="3714000" rev="4500000"/>
              </a:camera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repo3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1865602" y="3363693"/>
            <a:ext cx="1825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44" idx="3"/>
          </p:cNvCxnSpPr>
          <p:nvPr/>
        </p:nvCxnSpPr>
        <p:spPr>
          <a:xfrm flipV="1">
            <a:off x="5165892" y="3756990"/>
            <a:ext cx="1625141" cy="184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1759216" y="2485438"/>
            <a:ext cx="1897058" cy="735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GitLab</a:t>
            </a:r>
            <a:r>
              <a:rPr lang="en-US" sz="1400" dirty="0" smtClean="0"/>
              <a:t> </a:t>
            </a:r>
            <a:r>
              <a:rPr lang="en-US" sz="1400" dirty="0" err="1" smtClean="0"/>
              <a:t>Webhook</a:t>
            </a:r>
            <a:r>
              <a:rPr lang="en-US" sz="1400" dirty="0" smtClean="0"/>
              <a:t> notifies </a:t>
            </a:r>
          </a:p>
          <a:p>
            <a:r>
              <a:rPr lang="en-US" sz="1400" dirty="0" smtClean="0"/>
              <a:t>Connector of the push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7176" y="2485590"/>
            <a:ext cx="1292674" cy="2033205"/>
            <a:chOff x="7123246" y="2140761"/>
            <a:chExt cx="1292674" cy="20332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3246" y="2140761"/>
              <a:ext cx="1280404" cy="2033205"/>
            </a:xfrm>
            <a:prstGeom prst="rect">
              <a:avLst/>
            </a:prstGeom>
          </p:spPr>
        </p:pic>
        <p:sp>
          <p:nvSpPr>
            <p:cNvPr id="39" name="Rounded Rectangle 38"/>
            <p:cNvSpPr/>
            <p:nvPr/>
          </p:nvSpPr>
          <p:spPr>
            <a:xfrm rot="2919626">
              <a:off x="7433479" y="2887786"/>
              <a:ext cx="968587" cy="99629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scene3d>
              <a:camera prst="orthographicFront">
                <a:rot lat="21594000" lon="3660000" rev="2940000"/>
              </a:camera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dirty="0" smtClean="0">
                  <a:solidFill>
                    <a:srgbClr val="000000"/>
                  </a:solidFill>
                </a:rPr>
                <a:t>epo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 rot="4470114">
              <a:off x="7497859" y="3329739"/>
              <a:ext cx="822407" cy="50211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scene3d>
              <a:camera prst="orthographicFront">
                <a:rot lat="21594000" lon="3714000" rev="4500000"/>
              </a:camera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repo3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791032" y="2186781"/>
            <a:ext cx="2170087" cy="2289450"/>
            <a:chOff x="6159431" y="1042056"/>
            <a:chExt cx="2724131" cy="3245804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845" y="1042056"/>
              <a:ext cx="2350127" cy="324580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 flipH="1">
              <a:off x="6159432" y="3071822"/>
              <a:ext cx="2531180" cy="392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//repo/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flipH="1">
              <a:off x="6159434" y="3753389"/>
              <a:ext cx="2531180" cy="392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Graph //graphs/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6159431" y="2514237"/>
              <a:ext cx="2724131" cy="392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Classic //depot/</a:t>
              </a:r>
              <a:r>
                <a:rPr lang="is-IS" sz="1200" b="1" dirty="0" smtClean="0">
                  <a:latin typeface="Arial"/>
                  <a:cs typeface="Arial"/>
                </a:rPr>
                <a:t>…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pic>
        <p:nvPicPr>
          <p:cNvPr id="47" name="Picture 46" descr="skd188256sdc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" y="5430520"/>
            <a:ext cx="1349829" cy="1156836"/>
          </a:xfrm>
          <a:prstGeom prst="rect">
            <a:avLst/>
          </a:prstGeom>
        </p:spPr>
      </p:pic>
      <p:cxnSp>
        <p:nvCxnSpPr>
          <p:cNvPr id="48" name="Straight Arrow Connector 30"/>
          <p:cNvCxnSpPr>
            <a:stCxn id="47" idx="3"/>
            <a:endCxn id="4" idx="1"/>
          </p:cNvCxnSpPr>
          <p:nvPr/>
        </p:nvCxnSpPr>
        <p:spPr>
          <a:xfrm flipH="1" flipV="1">
            <a:off x="377176" y="3502193"/>
            <a:ext cx="1122602" cy="2506745"/>
          </a:xfrm>
          <a:prstGeom prst="bentConnector5">
            <a:avLst>
              <a:gd name="adj1" fmla="val -20363"/>
              <a:gd name="adj2" fmla="val 41260"/>
              <a:gd name="adj3" fmla="val 12036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9665" y="4629567"/>
            <a:ext cx="3980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git</a:t>
            </a:r>
            <a:r>
              <a:rPr lang="en-US" sz="1600" b="1" dirty="0" smtClean="0"/>
              <a:t> push </a:t>
            </a:r>
            <a:r>
              <a:rPr lang="en-US" sz="1600" b="1" dirty="0" err="1" smtClean="0"/>
              <a:t>git@GitLab:project</a:t>
            </a:r>
            <a:r>
              <a:rPr lang="en-US" sz="1600" b="1" dirty="0" smtClean="0"/>
              <a:t>/repo1 master</a:t>
            </a:r>
            <a:endParaRPr lang="en-US" sz="1600" b="1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1858233" y="3698258"/>
            <a:ext cx="1760156" cy="260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/>
          <p:cNvSpPr txBox="1">
            <a:spLocks/>
          </p:cNvSpPr>
          <p:nvPr/>
        </p:nvSpPr>
        <p:spPr>
          <a:xfrm>
            <a:off x="1742541" y="3996471"/>
            <a:ext cx="2071733" cy="40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Connector fetches repo</a:t>
            </a:r>
          </a:p>
          <a:p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5018107" y="3872371"/>
            <a:ext cx="1915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</a:t>
            </a:r>
            <a:r>
              <a:rPr lang="en-US" sz="1400" b="1" dirty="0" smtClean="0"/>
              <a:t>4 graph </a:t>
            </a:r>
            <a:r>
              <a:rPr lang="en-US" sz="1400" b="1" dirty="0"/>
              <a:t>receive-pack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083612" y="2944807"/>
            <a:ext cx="2037654" cy="604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Commits are pushed </a:t>
            </a:r>
          </a:p>
          <a:p>
            <a:r>
              <a:rPr lang="en-US" sz="1400" dirty="0" smtClean="0"/>
              <a:t>to Helix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832614" y="3916218"/>
            <a:ext cx="1823660" cy="94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2293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29273">
        <p15:prstTrans prst="fallOver"/>
      </p:transition>
    </mc:Choice>
    <mc:Fallback>
      <p:transition xmlns:p14="http://schemas.microsoft.com/office/powerpoint/2010/main" spd="slow" advTm="2927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9" grpId="0"/>
      <p:bldP spid="52" grpId="0"/>
      <p:bldP spid="56" grpId="0"/>
      <p:bldP spid="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2000" dirty="0" smtClean="0"/>
              <a:t>Helix4Git Environments</a:t>
            </a:r>
          </a:p>
        </p:txBody>
      </p:sp>
    </p:spTree>
    <p:extLst>
      <p:ext uri="{BB962C8B-B14F-4D97-AF65-F5344CB8AC3E}">
        <p14:creationId xmlns:p14="http://schemas.microsoft.com/office/powerpoint/2010/main" val="13704879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836">
        <p15:prstTrans prst="fallOver"/>
      </p:transition>
    </mc:Choice>
    <mc:Fallback>
      <p:transition xmlns:p14="http://schemas.microsoft.com/office/powerpoint/2010/main" spd="slow" advTm="383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09717" y="0"/>
            <a:ext cx="472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Helix4Git Environment with One-Way Mirroring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087"/>
            <a:ext cx="9144000" cy="632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9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79951">
        <p15:prstTrans prst="fallOver"/>
      </p:transition>
    </mc:Choice>
    <mc:Fallback>
      <p:transition xmlns:p14="http://schemas.microsoft.com/office/powerpoint/2010/main" spd="slow" advTm="7995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Helix4Git Connector</a:t>
            </a:r>
          </a:p>
          <a:p>
            <a:pPr algn="ctr"/>
            <a:r>
              <a:rPr lang="en-US" sz="2000" dirty="0" smtClean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451276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493">
        <p15:prstTrans prst="fallOver"/>
      </p:transition>
    </mc:Choice>
    <mc:Fallback>
      <p:transition xmlns:p14="http://schemas.microsoft.com/office/powerpoint/2010/main" spd="slow" advTm="349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72225" y="1498084"/>
            <a:ext cx="260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concludes the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72225" y="2085791"/>
            <a:ext cx="4964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Helix4Git Connector  training session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86590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10452">
        <p15:prstTrans prst="fallOver"/>
      </p:transition>
    </mc:Choice>
    <mc:Fallback>
      <p:transition xmlns:p14="http://schemas.microsoft.com/office/powerpoint/2010/main" spd="slow" advTm="1045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99" y="1100628"/>
            <a:ext cx="8487833" cy="357984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Helpful Links</a:t>
            </a:r>
          </a:p>
          <a:p>
            <a:r>
              <a:rPr lang="en-US" sz="1400" dirty="0"/>
              <a:t>Technical Support Helix4Git Connector </a:t>
            </a:r>
            <a:r>
              <a:rPr lang="en-US" sz="1400" dirty="0" err="1"/>
              <a:t>Quickstart</a:t>
            </a:r>
            <a:r>
              <a:rPr lang="en-US" sz="1400" dirty="0"/>
              <a:t> – VMs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kbportal.perforce.com</a:t>
            </a:r>
            <a:r>
              <a:rPr lang="en-US" sz="1400" dirty="0">
                <a:hlinkClick r:id="rId2"/>
              </a:rPr>
              <a:t>/article/15177</a:t>
            </a:r>
            <a:endParaRPr lang="en-US" sz="1400" dirty="0"/>
          </a:p>
          <a:p>
            <a:r>
              <a:rPr lang="en-US" sz="1400" dirty="0" smtClean="0"/>
              <a:t>Helix4Git </a:t>
            </a:r>
            <a:r>
              <a:rPr lang="en-US" sz="1400" dirty="0" err="1"/>
              <a:t>QuickStart</a:t>
            </a:r>
            <a:r>
              <a:rPr lang="en-US" sz="1400" dirty="0"/>
              <a:t> Guide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://kbportal.perforce.com/article/</a:t>
            </a:r>
            <a:r>
              <a:rPr lang="en-US" sz="1400" dirty="0" smtClean="0">
                <a:hlinkClick r:id="rId3"/>
              </a:rPr>
              <a:t>15167</a:t>
            </a:r>
            <a:endParaRPr lang="en-US" sz="1400" dirty="0" smtClean="0"/>
          </a:p>
          <a:p>
            <a:r>
              <a:rPr lang="en-US" sz="1400" dirty="0"/>
              <a:t>Helix4Git Connector SSH Setup and Validation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err="1">
                <a:hlinkClick r:id="rId4"/>
              </a:rPr>
              <a:t>kbportal.perforce.com</a:t>
            </a:r>
            <a:r>
              <a:rPr lang="en-US" sz="1400" dirty="0">
                <a:hlinkClick r:id="rId4"/>
              </a:rPr>
              <a:t>/article/15174</a:t>
            </a:r>
            <a:endParaRPr lang="en-US" sz="1400" dirty="0"/>
          </a:p>
          <a:p>
            <a:r>
              <a:rPr lang="en-US" sz="1400" dirty="0"/>
              <a:t>Helix4Git Connector HTTPS Setup and Validation </a:t>
            </a:r>
            <a:r>
              <a:rPr lang="en-US" sz="1400" dirty="0">
                <a:hlinkClick r:id="rId5"/>
              </a:rPr>
              <a:t>http://kbportal.perforce.com/article/</a:t>
            </a:r>
            <a:r>
              <a:rPr lang="en-US" sz="1400" dirty="0" smtClean="0">
                <a:hlinkClick r:id="rId5"/>
              </a:rPr>
              <a:t>15178</a:t>
            </a:r>
            <a:endParaRPr lang="en-US" sz="1400" dirty="0" smtClean="0"/>
          </a:p>
          <a:p>
            <a:r>
              <a:rPr lang="en-US" sz="1400" dirty="0"/>
              <a:t>Migration From </a:t>
            </a:r>
            <a:r>
              <a:rPr lang="en-US" sz="1400" dirty="0" err="1"/>
              <a:t>GitFusion</a:t>
            </a:r>
            <a:r>
              <a:rPr lang="en-US" sz="1400" dirty="0"/>
              <a:t>/</a:t>
            </a:r>
            <a:r>
              <a:rPr lang="en-US" sz="1400" dirty="0" err="1"/>
              <a:t>GitSwarm</a:t>
            </a:r>
            <a:r>
              <a:rPr lang="en-US" sz="1400" dirty="0"/>
              <a:t> to </a:t>
            </a:r>
            <a:r>
              <a:rPr lang="en-US" sz="1400" dirty="0" err="1"/>
              <a:t>GitLab</a:t>
            </a:r>
            <a:r>
              <a:rPr lang="en-US" sz="1400" dirty="0"/>
              <a:t> and Helix4Git </a:t>
            </a:r>
            <a:r>
              <a:rPr lang="en-US" sz="1400" dirty="0">
                <a:hlinkClick r:id="rId6"/>
              </a:rPr>
              <a:t>http://</a:t>
            </a:r>
            <a:r>
              <a:rPr lang="en-US" sz="1400" dirty="0" err="1">
                <a:hlinkClick r:id="rId6"/>
              </a:rPr>
              <a:t>kbportal.perforce.com</a:t>
            </a:r>
            <a:r>
              <a:rPr lang="en-US" sz="1400" dirty="0">
                <a:hlinkClick r:id="rId6"/>
              </a:rPr>
              <a:t>/article/15280</a:t>
            </a:r>
            <a:endParaRPr lang="en-US" sz="1400" dirty="0"/>
          </a:p>
          <a:p>
            <a:r>
              <a:rPr lang="en-US" sz="1400" dirty="0"/>
              <a:t>Migrating Repos from </a:t>
            </a:r>
            <a:r>
              <a:rPr lang="en-US" sz="1400" dirty="0" err="1"/>
              <a:t>Git</a:t>
            </a:r>
            <a:r>
              <a:rPr lang="en-US" sz="1400" dirty="0"/>
              <a:t> Fusion to Helix4Git </a:t>
            </a:r>
            <a:r>
              <a:rPr lang="en-US" sz="1400" dirty="0">
                <a:hlinkClick r:id="rId7"/>
              </a:rPr>
              <a:t>http://</a:t>
            </a:r>
            <a:r>
              <a:rPr lang="en-US" sz="1400" dirty="0" err="1">
                <a:hlinkClick r:id="rId7"/>
              </a:rPr>
              <a:t>kbportal.perforce.com</a:t>
            </a:r>
            <a:r>
              <a:rPr lang="en-US" sz="1400" dirty="0">
                <a:hlinkClick r:id="rId7"/>
              </a:rPr>
              <a:t>/article/15211</a:t>
            </a:r>
            <a:endParaRPr lang="en-US" sz="1400" dirty="0"/>
          </a:p>
          <a:p>
            <a:r>
              <a:rPr lang="en-US" sz="1400" dirty="0"/>
              <a:t>Helix4Git One-Way Mirroring with </a:t>
            </a:r>
            <a:r>
              <a:rPr lang="en-US" sz="1400" dirty="0" err="1"/>
              <a:t>GitLab</a:t>
            </a:r>
            <a:r>
              <a:rPr lang="en-US" sz="1400" dirty="0"/>
              <a:t> Using </a:t>
            </a:r>
            <a:r>
              <a:rPr lang="en-US" sz="1400" dirty="0" smtClean="0"/>
              <a:t>HTTPS </a:t>
            </a:r>
            <a:r>
              <a:rPr lang="en-US" sz="1400" dirty="0" smtClean="0">
                <a:hlinkClick r:id="rId8"/>
              </a:rPr>
              <a:t>http</a:t>
            </a:r>
            <a:r>
              <a:rPr lang="en-US" sz="1400" dirty="0">
                <a:hlinkClick r:id="rId8"/>
              </a:rPr>
              <a:t>://kbportal.perforce.com/article/15284</a:t>
            </a:r>
            <a:endParaRPr lang="en-US" sz="1400" dirty="0" smtClean="0"/>
          </a:p>
          <a:p>
            <a:r>
              <a:rPr lang="en-US" sz="1400" dirty="0"/>
              <a:t>Helix4Git One-Way Mirroring with </a:t>
            </a:r>
            <a:r>
              <a:rPr lang="en-US" sz="1400" dirty="0" err="1"/>
              <a:t>GitLab</a:t>
            </a:r>
            <a:r>
              <a:rPr lang="en-US" sz="1400" dirty="0"/>
              <a:t> Using SSH  </a:t>
            </a:r>
            <a:r>
              <a:rPr lang="en-US" sz="1400" dirty="0">
                <a:hlinkClick r:id="rId9"/>
              </a:rPr>
              <a:t>http://kbportal.perforce.com/article/</a:t>
            </a:r>
            <a:r>
              <a:rPr lang="en-US" sz="1400" dirty="0" smtClean="0">
                <a:hlinkClick r:id="rId9"/>
              </a:rPr>
              <a:t>15285</a:t>
            </a:r>
            <a:endParaRPr lang="en-US" sz="1400" dirty="0" smtClean="0"/>
          </a:p>
          <a:p>
            <a:r>
              <a:rPr lang="en-US" sz="1400" dirty="0" smtClean="0">
                <a:hlinkClick r:id="rId10"/>
              </a:rPr>
              <a:t>Confluence </a:t>
            </a:r>
            <a:r>
              <a:rPr lang="en-US" sz="1400" dirty="0">
                <a:hlinkClick r:id="rId10"/>
              </a:rPr>
              <a:t>Helix4Git Support  </a:t>
            </a:r>
            <a:endParaRPr lang="en-US" sz="1400" dirty="0" smtClean="0"/>
          </a:p>
          <a:p>
            <a:r>
              <a:rPr lang="en-US" sz="1400" dirty="0" smtClean="0">
                <a:hlinkClick r:id="rId11"/>
              </a:rPr>
              <a:t>Git Commands</a:t>
            </a:r>
            <a:endParaRPr lang="en-US" sz="14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977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55558">
        <p15:prstTrans prst="drape"/>
      </p:transition>
    </mc:Choice>
    <mc:Fallback>
      <p:transition xmlns:p14="http://schemas.microsoft.com/office/powerpoint/2010/main" spd="slow" advTm="5555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99" y="1100628"/>
            <a:ext cx="8487833" cy="357984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 smtClean="0"/>
              <a:t>Q&amp;A</a:t>
            </a:r>
            <a:endParaRPr lang="en-US" sz="48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1727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9499">
        <p15:prstTrans prst="fallOver"/>
      </p:transition>
    </mc:Choice>
    <mc:Fallback>
      <p:transition xmlns:p14="http://schemas.microsoft.com/office/powerpoint/2010/main" spd="slow" advTm="949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49" y="91440"/>
            <a:ext cx="8657463" cy="548640"/>
          </a:xfrm>
        </p:spPr>
        <p:txBody>
          <a:bodyPr/>
          <a:lstStyle/>
          <a:p>
            <a:r>
              <a:rPr lang="en-US" sz="1800" dirty="0" smtClean="0"/>
              <a:t>Connector COMPONENTs - /opt/perforce/</a:t>
            </a:r>
            <a:r>
              <a:rPr lang="en-US" sz="1800" dirty="0" err="1" smtClean="0"/>
              <a:t>git</a:t>
            </a:r>
            <a:r>
              <a:rPr lang="en-US" sz="1800" dirty="0" smtClean="0"/>
              <a:t>-connector/bin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149939" y="1204857"/>
            <a:ext cx="687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H</a:t>
            </a:r>
            <a:r>
              <a:rPr lang="en-US" sz="1600" dirty="0" smtClean="0"/>
              <a:t>andles </a:t>
            </a:r>
            <a:r>
              <a:rPr lang="en-US" sz="1600" dirty="0" smtClean="0"/>
              <a:t>authentication and permission checks, </a:t>
            </a:r>
            <a:r>
              <a:rPr lang="en-US" sz="1600" dirty="0" err="1" smtClean="0"/>
              <a:t>mirrorhooks</a:t>
            </a:r>
            <a:r>
              <a:rPr lang="en-US" sz="1600" dirty="0" smtClean="0"/>
              <a:t>, syncing </a:t>
            </a:r>
            <a:r>
              <a:rPr lang="en-US" sz="1600" dirty="0" smtClean="0"/>
              <a:t>of the </a:t>
            </a:r>
            <a:r>
              <a:rPr lang="en-US" sz="1600" dirty="0" smtClean="0"/>
              <a:t>SSH keys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49939" y="799818"/>
            <a:ext cx="687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gconn</a:t>
            </a:r>
            <a:endParaRPr 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49943" y="2407105"/>
            <a:ext cx="654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Remote helper git-remote-p4gc invoked by </a:t>
            </a:r>
            <a:r>
              <a:rPr lang="en-US" sz="1600" dirty="0" err="1"/>
              <a:t>git</a:t>
            </a:r>
            <a:r>
              <a:rPr lang="en-US" sz="1600" dirty="0"/>
              <a:t> when it needs to interact with remote repositories </a:t>
            </a:r>
            <a:r>
              <a:rPr lang="en-US" sz="1600" dirty="0" err="1"/>
              <a:t>git</a:t>
            </a:r>
            <a:r>
              <a:rPr lang="en-US" sz="1600" dirty="0"/>
              <a:t> does not support natively.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9942" y="2068551"/>
            <a:ext cx="687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</a:t>
            </a:r>
            <a:r>
              <a:rPr lang="en-US" sz="1600" b="1" dirty="0" smtClean="0"/>
              <a:t>it-remote-p4gc</a:t>
            </a:r>
            <a:endParaRPr 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9942" y="2994942"/>
            <a:ext cx="5239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Converts the </a:t>
            </a:r>
            <a:r>
              <a:rPr lang="en-US" sz="1600" dirty="0" err="1" smtClean="0"/>
              <a:t>git</a:t>
            </a:r>
            <a:r>
              <a:rPr lang="en-US" sz="1600" dirty="0" smtClean="0"/>
              <a:t> commands into Helix graph commands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9941" y="3333496"/>
            <a:ext cx="504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Push:  </a:t>
            </a:r>
            <a:r>
              <a:rPr lang="en-US" sz="1600" dirty="0" err="1" smtClean="0"/>
              <a:t>git</a:t>
            </a:r>
            <a:r>
              <a:rPr lang="en-US" sz="1600" dirty="0" smtClean="0"/>
              <a:t>-receive-pack -&gt; p4 graph receive-pack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9940" y="3672050"/>
            <a:ext cx="504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Pull:  </a:t>
            </a:r>
            <a:r>
              <a:rPr lang="en-US" sz="1600" dirty="0" err="1" smtClean="0"/>
              <a:t>git</a:t>
            </a:r>
            <a:r>
              <a:rPr lang="en-US" sz="1600" dirty="0" smtClean="0"/>
              <a:t>-upload-pack -&gt; p4 graph pack-objects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944" y="4449261"/>
            <a:ext cx="687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 dirty="0"/>
              <a:t>Useful if you change the </a:t>
            </a:r>
            <a:r>
              <a:rPr lang="en-US" sz="1600" dirty="0" err="1"/>
              <a:t>gconn</a:t>
            </a:r>
            <a:r>
              <a:rPr lang="en-US" sz="1600" dirty="0"/>
              <a:t>-user password or need to generate new ticket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9943" y="4181412"/>
            <a:ext cx="687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</a:t>
            </a:r>
            <a:r>
              <a:rPr lang="en-US" sz="1600" b="1" dirty="0" smtClean="0"/>
              <a:t>ogin-</a:t>
            </a:r>
            <a:r>
              <a:rPr lang="en-US" sz="1600" b="1" dirty="0" err="1" smtClean="0"/>
              <a:t>gconn</a:t>
            </a:r>
            <a:r>
              <a:rPr lang="en-US" sz="1600" b="1" dirty="0" smtClean="0"/>
              <a:t>-</a:t>
            </a:r>
            <a:r>
              <a:rPr lang="en-US" sz="1600" b="1" dirty="0" err="1" smtClean="0"/>
              <a:t>user.sh</a:t>
            </a:r>
            <a:endParaRPr lang="en-US" sz="1600" b="1" dirty="0"/>
          </a:p>
        </p:txBody>
      </p:sp>
      <p:sp>
        <p:nvSpPr>
          <p:cNvPr id="8" name="Rectangular Callout 7"/>
          <p:cNvSpPr/>
          <p:nvPr/>
        </p:nvSpPr>
        <p:spPr>
          <a:xfrm>
            <a:off x="6153373" y="2799351"/>
            <a:ext cx="2654039" cy="726673"/>
          </a:xfrm>
          <a:prstGeom prst="wedgeRectCallout">
            <a:avLst>
              <a:gd name="adj1" fmla="val -91025"/>
              <a:gd name="adj2" fmla="val -13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commands are run as the Helix </a:t>
            </a:r>
            <a:r>
              <a:rPr lang="en-US" dirty="0" err="1" smtClean="0"/>
              <a:t>gconn</a:t>
            </a:r>
            <a:r>
              <a:rPr lang="en-US" dirty="0" smtClean="0"/>
              <a:t>-user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5398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73927">
        <p15:prstTrans prst="fallOver"/>
      </p:transition>
    </mc:Choice>
    <mc:Fallback>
      <p:transition xmlns:p14="http://schemas.microsoft.com/office/powerpoint/2010/main" spd="slow" advTm="7392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33" grpId="0"/>
      <p:bldP spid="34" grpId="0"/>
      <p:bldP spid="35" grpId="0"/>
      <p:bldP spid="36" grpId="0"/>
      <p:bldP spid="37" grpId="0"/>
      <p:bldP spid="39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Installing th</a:t>
            </a:r>
            <a:r>
              <a:rPr lang="en-US" sz="2000" dirty="0"/>
              <a:t>e</a:t>
            </a:r>
            <a:endParaRPr lang="en-US" sz="2000" dirty="0" smtClean="0"/>
          </a:p>
          <a:p>
            <a:pPr algn="ctr"/>
            <a:r>
              <a:rPr lang="en-US" sz="2000" dirty="0" smtClean="0"/>
              <a:t>Helix4Git</a:t>
            </a:r>
            <a:r>
              <a:rPr lang="en-US" sz="2000" dirty="0"/>
              <a:t> </a:t>
            </a:r>
            <a:r>
              <a:rPr lang="en-US" sz="2000" dirty="0" smtClean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17408298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3493">
        <p15:prstTrans prst="fallOver"/>
      </p:transition>
    </mc:Choice>
    <mc:Fallback>
      <p:transition xmlns:p14="http://schemas.microsoft.com/office/powerpoint/2010/main" spd="slow" advTm="349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7" y="831390"/>
            <a:ext cx="2597228" cy="3440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dirty="0" smtClean="0"/>
              <a:t>Helix4Git CONNECTOR INSTALLATION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58" y="1283271"/>
            <a:ext cx="1678973" cy="26819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5167" y="2427648"/>
            <a:ext cx="1376692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Helix4Git </a:t>
            </a:r>
          </a:p>
          <a:p>
            <a:r>
              <a:rPr lang="en-US" sz="16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Connector</a:t>
            </a:r>
            <a:endParaRPr lang="en-US" sz="1600" b="1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2245" y="1949785"/>
            <a:ext cx="119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2017.1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6541623" y="3137458"/>
            <a:ext cx="253118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Arial"/>
                <a:cs typeface="Arial"/>
              </a:rPr>
              <a:t>Graph Depot //repo/</a:t>
            </a:r>
            <a:r>
              <a:rPr lang="is-IS" sz="1100" b="1" dirty="0" smtClean="0">
                <a:latin typeface="Arial"/>
                <a:cs typeface="Arial"/>
              </a:rPr>
              <a:t>…</a:t>
            </a:r>
            <a:endParaRPr lang="en-US" sz="11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549" y="1735727"/>
            <a:ext cx="1864129" cy="700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6409" y="3587847"/>
            <a:ext cx="1072057" cy="1072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691" y="3753868"/>
            <a:ext cx="1591154" cy="740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346" y="3615155"/>
            <a:ext cx="1410924" cy="1017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162" y="1554732"/>
            <a:ext cx="2345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SSH support only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38163" y="1962419"/>
            <a:ext cx="2345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May require manual installation of a newer version of </a:t>
            </a:r>
            <a:r>
              <a:rPr lang="en-US" sz="1400" dirty="0" err="1" smtClean="0"/>
              <a:t>Git</a:t>
            </a:r>
            <a:r>
              <a:rPr lang="en-US" sz="1400" dirty="0" smtClean="0"/>
              <a:t>, 1.8.3 or higher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058843" y="2667706"/>
            <a:ext cx="2345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SSH supported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056570" y="2973888"/>
            <a:ext cx="2345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HTTPS supported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784677" y="900990"/>
            <a:ext cx="4347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hlinkClick r:id="rId10"/>
              </a:rPr>
              <a:t>Package installation </a:t>
            </a:r>
            <a:r>
              <a:rPr lang="en-US" sz="1400" dirty="0" smtClean="0"/>
              <a:t>is supported on the following OS platforms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7154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41924">
        <p15:prstTrans prst="fallOver"/>
      </p:transition>
    </mc:Choice>
    <mc:Fallback>
      <p:transition xmlns:p14="http://schemas.microsoft.com/office/powerpoint/2010/main" spd="slow" advTm="4192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7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.4|2.7|2.8|2.5|2.4|2.8|4.7|3.5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10|21.4|18.5|16.3|10.6|18.9|15.8|6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5.9|61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5.9|6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7.2|5.1|23.6|6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5.9|61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4.6|23.7|3.6|8|7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0.5|0.5|0.5|1.1|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5|11.9|16.2|4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7|10.1|2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0.6|15.6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.6|1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7|3.4|2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2.6|8.9|3.1|4.9|4.2|3.8|2.1|4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9.9|7.9|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8.9|14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5|3.9|2.8|5|6.7|2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3.8|17.9|4.6|2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0.6|7.5|4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.8|3.2|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7.5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7.9|3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3|15.6|4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9.8|7.4|18.3|9.3|5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9.7|2.4|5.2|2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5.6|17.8|6.3|20.1|16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.9|9.7|23.6|10.1|5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2|27.2|27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6.6|5.5|9.7|8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0.6|6.4|6.4|17.3|3.6|3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2|3.3|5.9|3.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2.8|1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6.6|3.7|3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8.8|4|6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5|11.9|16.2|4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2|3.6|11.2|8|5|2.1|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|4.5|7.1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8.2|7.3|15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4.1|5.5|6.4|11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3114</TotalTime>
  <Words>3440</Words>
  <Application>Microsoft Macintosh PowerPoint</Application>
  <PresentationFormat>On-screen Show (4:3)</PresentationFormat>
  <Paragraphs>560</Paragraphs>
  <Slides>62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Angles</vt:lpstr>
      <vt:lpstr>Helix4git connector</vt:lpstr>
      <vt:lpstr>PowerPoint Presentation</vt:lpstr>
      <vt:lpstr>PowerPoint Presentation</vt:lpstr>
      <vt:lpstr>Helix4Git</vt:lpstr>
      <vt:lpstr>Helix4Git</vt:lpstr>
      <vt:lpstr>PowerPoint Presentation</vt:lpstr>
      <vt:lpstr>Connector COMPONENTs - /opt/perforce/git-connector/bin</vt:lpstr>
      <vt:lpstr>PowerPoint Presentation</vt:lpstr>
      <vt:lpstr>Helix4Git CONNECTOR INSTALLATION</vt:lpstr>
      <vt:lpstr>Helix4Git</vt:lpstr>
      <vt:lpstr>PowerPoint Presentation</vt:lpstr>
      <vt:lpstr>PowerPoint Presentation</vt:lpstr>
      <vt:lpstr>HELIX4GIT CONNECTOR Configuration  configure-git-connector.sh</vt:lpstr>
      <vt:lpstr>HELIX4GIT CONNECTOR Configuration</vt:lpstr>
      <vt:lpstr>PowerPoint Presentation</vt:lpstr>
      <vt:lpstr>PowerPoint Presentation</vt:lpstr>
      <vt:lpstr>PowerPoint Presentation</vt:lpstr>
      <vt:lpstr>PowerPoint Presentation</vt:lpstr>
      <vt:lpstr>CONNECTOR COMMANDS</vt:lpstr>
      <vt:lpstr>PowerPoint Presentation</vt:lpstr>
      <vt:lpstr>PowerPoint Presentation</vt:lpstr>
      <vt:lpstr>Helix4Git - SYNC SSH KEY</vt:lpstr>
      <vt:lpstr>PowerPoint Presentation</vt:lpstr>
      <vt:lpstr>PowerPoint Presentation</vt:lpstr>
      <vt:lpstr>GiT COMMANDS -&gt; GCONN -&gt; git-remote-p4gc</vt:lpstr>
      <vt:lpstr>Helix4Git GCONN Authentication &amp; Permissions</vt:lpstr>
      <vt:lpstr>PUSH The REPO – GIT ACTIONS </vt:lpstr>
      <vt:lpstr>Create The Repo VIA PUSH GIT ACTIONS</vt:lpstr>
      <vt:lpstr>Create The Repo VIA PUSH P4GC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 -&gt; GCONN -&gt; git-remote-p4gc</vt:lpstr>
      <vt:lpstr>Helix4Git Connector Authentication &amp; Permissions</vt:lpstr>
      <vt:lpstr>CLONE The REPO – GCONN/GiT ACTIONS </vt:lpstr>
      <vt:lpstr>CLONE The Repo - P4GC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One-Way Mirroring CONFIGURATION</vt:lpstr>
      <vt:lpstr>HELIX4GIT One-WAY MIRRORING HTTP Configuration</vt:lpstr>
      <vt:lpstr>PowerPoint Presentation</vt:lpstr>
      <vt:lpstr>HELIX4GIT One-WAY MIRRORING  VALIDATION</vt:lpstr>
      <vt:lpstr>PowerPoint Presentation</vt:lpstr>
      <vt:lpstr>HELIX4GIT One-WAY MIRRORING SSH  Configuration</vt:lpstr>
      <vt:lpstr>HELIX4GIT One-WAY MIRRORING SSH  Configuration</vt:lpstr>
      <vt:lpstr>HELIX4GIT One-WAY MIRRORING SSH Configuration</vt:lpstr>
      <vt:lpstr>PowerPoint Presentation</vt:lpstr>
      <vt:lpstr>HELIX4GIT One-WAY MIRRORING  Configuration on GITLAB</vt:lpstr>
      <vt:lpstr>HELIX4GIT One-WAY MIRRORING  Configuration on GITLAB</vt:lpstr>
      <vt:lpstr>HELIX4GIT One-WAY MIRRORING  Configuration on GITLAB</vt:lpstr>
      <vt:lpstr>HELIX4GIT One-WAY MIRRORING VALIDATION</vt:lpstr>
      <vt:lpstr>One-Way Mirroring from GitLab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Helix for git connector</dc:title>
  <dc:subject/>
  <dc:creator>Veronica Kanczes</dc:creator>
  <cp:keywords/>
  <dc:description/>
  <cp:lastModifiedBy>Veronica Kanczes</cp:lastModifiedBy>
  <cp:revision>448</cp:revision>
  <cp:lastPrinted>2017-04-28T19:43:47Z</cp:lastPrinted>
  <dcterms:created xsi:type="dcterms:W3CDTF">2017-03-30T02:54:49Z</dcterms:created>
  <dcterms:modified xsi:type="dcterms:W3CDTF">2017-05-18T04:57:01Z</dcterms:modified>
  <cp:category/>
</cp:coreProperties>
</file>